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18/01/2024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Autofit/>
          </a:bodyPr>
          <a:lstStyle/>
          <a:p>
            <a:pPr marL="342900" indent="-342900" fontAlgn="auto">
              <a:spcBef>
                <a:spcPct val="20000"/>
              </a:spcBef>
              <a:spcAft>
                <a:spcPts val="0"/>
              </a:spcAft>
              <a:buFont typeface="Arial" pitchFamily="34" charset="0"/>
              <a:buNone/>
              <a:defRPr/>
            </a:pPr>
            <a:r>
              <a:rPr lang="en-GB" sz="1500" b="1" u="sng" dirty="0">
                <a:latin typeface="Tw Cen MT Condensed" panose="020B0606020104020203" pitchFamily="34" charset="0"/>
              </a:rPr>
              <a:t>Learning Objectives:</a:t>
            </a:r>
          </a:p>
          <a:p>
            <a:pPr>
              <a:spcBef>
                <a:spcPct val="20000"/>
              </a:spcBef>
              <a:defRPr/>
            </a:pPr>
            <a:r>
              <a:rPr lang="en-GB" sz="1500" dirty="0">
                <a:latin typeface="Tw Cen MT Condensed" panose="020B0606020104020203" pitchFamily="34" charset="0"/>
              </a:rPr>
              <a:t>L.O 1 –Develop pupil’s control of the hockey ball</a:t>
            </a:r>
          </a:p>
          <a:p>
            <a:pPr>
              <a:spcBef>
                <a:spcPct val="20000"/>
              </a:spcBef>
              <a:defRPr/>
            </a:pPr>
            <a:r>
              <a:rPr lang="en-GB" sz="1500" dirty="0">
                <a:latin typeface="Tw Cen MT Condensed" panose="020B0606020104020203" pitchFamily="34" charset="0"/>
              </a:rPr>
              <a:t>L.O 2 – Develop pupil’s ability to dribble with stick</a:t>
            </a: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move and stop the ball with their stick whilst  moving. </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move and stop the ball whilst moving at moderate pace, changing direction and displaying a change of speed.</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uptake the role of coach? Ask pupils to detect error in pupils technique and help them to improve.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797166"/>
            <a:ext cx="8785225" cy="3046988"/>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Skill intro – Dribble return: </a:t>
            </a:r>
            <a:r>
              <a:rPr lang="en-GB" altLang="en-US" sz="1600" dirty="0">
                <a:latin typeface="Tw Cen MT Condensed" panose="020B0606020104020203" pitchFamily="34" charset="0"/>
              </a:rPr>
              <a:t>Pupils move into pairs standing one behind the other.</a:t>
            </a:r>
          </a:p>
          <a:p>
            <a:pPr>
              <a:spcBef>
                <a:spcPct val="0"/>
              </a:spcBef>
            </a:pPr>
            <a:r>
              <a:rPr lang="en-GB" altLang="en-US" sz="1600" dirty="0">
                <a:latin typeface="Tw Cen MT Condensed" panose="020B0606020104020203" pitchFamily="34" charset="0"/>
              </a:rPr>
              <a:t>No.1 dribbles ball to set point, stops, turns, dribbles back and passes ball to No.2</a:t>
            </a:r>
          </a:p>
          <a:p>
            <a:pPr>
              <a:spcBef>
                <a:spcPct val="0"/>
              </a:spcBef>
            </a:pPr>
            <a:r>
              <a:rPr lang="en-GB" altLang="en-US" sz="1600" b="1" i="1" u="sng" dirty="0">
                <a:latin typeface="Tw Cen MT Condensed" panose="020B0606020104020203" pitchFamily="34" charset="0"/>
              </a:rPr>
              <a:t>(M/A set point further away. L/A Allowed to touch ball w/ hands.)</a:t>
            </a:r>
            <a:endParaRPr lang="en-GB" altLang="en-US" sz="1600" i="1"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Skill progression – Cone slalom:</a:t>
            </a:r>
            <a:r>
              <a:rPr lang="en-GB" altLang="en-US" sz="1600" dirty="0">
                <a:latin typeface="Tw Cen MT Condensed" panose="020B0606020104020203" pitchFamily="34" charset="0"/>
              </a:rPr>
              <a:t> Ask pupils to give themselves a self-evaluative score out of 5 (5 = Ryan </a:t>
            </a:r>
            <a:r>
              <a:rPr lang="en-GB" altLang="en-US" sz="1600" dirty="0" err="1">
                <a:latin typeface="Tw Cen MT Condensed" panose="020B0606020104020203" pitchFamily="34" charset="0"/>
              </a:rPr>
              <a:t>Giggs</a:t>
            </a:r>
            <a:r>
              <a:rPr lang="en-GB" altLang="en-US" sz="1600" dirty="0">
                <a:latin typeface="Tw Cen MT Condensed" panose="020B0606020104020203" pitchFamily="34" charset="0"/>
              </a:rPr>
              <a:t>!). If pupils score themselves 1/5 they must line up behind cone 1 and so on. Place a line of cones which pupils must attempt to navigate. Once one pupil gets half way down their slalom the next may start.</a:t>
            </a:r>
          </a:p>
          <a:p>
            <a:pPr>
              <a:spcBef>
                <a:spcPct val="0"/>
              </a:spcBef>
            </a:pPr>
            <a:r>
              <a:rPr lang="en-GB" altLang="en-US" sz="1600" b="1" i="1" u="sng" dirty="0">
                <a:latin typeface="Tw Cen MT Condensed" panose="020B0606020104020203" pitchFamily="34" charset="0"/>
              </a:rPr>
              <a:t>(M/A attempt to navigate the higher levels where cones are closer together., use both Open &amp; reverse stick. L/A L1)</a:t>
            </a:r>
          </a:p>
          <a:p>
            <a:pPr>
              <a:spcBef>
                <a:spcPct val="0"/>
              </a:spcBef>
            </a:pPr>
            <a:r>
              <a:rPr lang="en-GB" altLang="en-US" sz="1600" u="sng" dirty="0">
                <a:latin typeface="Tw Cen MT Condensed" panose="020B0606020104020203" pitchFamily="34" charset="0"/>
              </a:rPr>
              <a:t>4.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7" name="AutoShape 4" descr="Image result for field hockey cart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79388" y="3163754"/>
            <a:ext cx="8785225" cy="646331"/>
          </a:xfrm>
          <a:prstGeom prst="rect">
            <a:avLst/>
          </a:prstGeom>
          <a:solidFill>
            <a:srgbClr val="00B050"/>
          </a:solidFill>
          <a:ln>
            <a:solidFill>
              <a:schemeClr val="tx1"/>
            </a:solidFill>
          </a:ln>
        </p:spPr>
        <p:txBody>
          <a:bodyPr wrap="square" rtlCol="0">
            <a:spAutoFit/>
          </a:bodyPr>
          <a:lstStyle/>
          <a:p>
            <a:pPr algn="ctr">
              <a:defRPr/>
            </a:pPr>
            <a:r>
              <a:rPr lang="en-GB" dirty="0">
                <a:latin typeface="Tw Cen MT Condensed" panose="020B0606020104020203" pitchFamily="34" charset="0"/>
              </a:rPr>
              <a:t>The British helped spread field hockey throughout the British Empire, which explains</a:t>
            </a:r>
          </a:p>
          <a:p>
            <a:pPr algn="ctr">
              <a:defRPr/>
            </a:pPr>
            <a:r>
              <a:rPr lang="en-GB" dirty="0">
                <a:latin typeface="Tw Cen MT Condensed" panose="020B0606020104020203" pitchFamily="34" charset="0"/>
              </a:rPr>
              <a:t> it’s popularity in India, Pakistan, Australia and New Zealand</a:t>
            </a:r>
          </a:p>
        </p:txBody>
      </p:sp>
      <p:pic>
        <p:nvPicPr>
          <p:cNvPr id="2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89"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156175" y="4489956"/>
            <a:ext cx="2292499" cy="523220"/>
          </a:xfrm>
          <a:prstGeom prst="rect">
            <a:avLst/>
          </a:prstGeom>
          <a:noFill/>
          <a:ln>
            <a:solidFill>
              <a:schemeClr val="bg1">
                <a:lumMod val="65000"/>
              </a:schemeClr>
            </a:solidFill>
          </a:ln>
        </p:spPr>
        <p:txBody>
          <a:bodyPr wrap="square">
            <a:spAutoFit/>
          </a:bodyPr>
          <a:lstStyle/>
          <a:p>
            <a:pPr algn="ctr" fontAlgn="auto">
              <a:spcBef>
                <a:spcPts val="0"/>
              </a:spcBef>
              <a:spcAft>
                <a:spcPts val="0"/>
              </a:spcAft>
              <a:defRPr/>
            </a:pPr>
            <a:r>
              <a:rPr lang="en-GB" sz="1350" dirty="0">
                <a:latin typeface="+mn-lt"/>
                <a:cs typeface="+mn-cs"/>
              </a:rPr>
              <a:t>        - </a:t>
            </a:r>
            <a:r>
              <a:rPr lang="en-GB" sz="1400" dirty="0">
                <a:latin typeface="Tw Cen MT Condensed" panose="020B0606020104020203" pitchFamily="34" charset="0"/>
              </a:rPr>
              <a:t>Time each pair and ask them to record how many shuttles they can do.</a:t>
            </a:r>
          </a:p>
        </p:txBody>
      </p:sp>
      <p:pic>
        <p:nvPicPr>
          <p:cNvPr id="27"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6156176" y="4489956"/>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91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0" name="TextBox 8"/>
          <p:cNvSpPr txBox="1">
            <a:spLocks noChangeArrowheads="1"/>
          </p:cNvSpPr>
          <p:nvPr/>
        </p:nvSpPr>
        <p:spPr bwMode="auto">
          <a:xfrm>
            <a:off x="179512" y="368968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51" name="Rectangle 50"/>
          <p:cNvSpPr/>
          <p:nvPr/>
        </p:nvSpPr>
        <p:spPr>
          <a:xfrm>
            <a:off x="5688124"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ultiply 51"/>
          <p:cNvSpPr/>
          <p:nvPr/>
        </p:nvSpPr>
        <p:spPr>
          <a:xfrm rot="5400000">
            <a:off x="5724922" y="48264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3" name="Multiply 52"/>
          <p:cNvSpPr/>
          <p:nvPr/>
        </p:nvSpPr>
        <p:spPr>
          <a:xfrm rot="5400000">
            <a:off x="6227515" y="47260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4" name="Multiply 53"/>
          <p:cNvSpPr/>
          <p:nvPr/>
        </p:nvSpPr>
        <p:spPr>
          <a:xfrm rot="5400000">
            <a:off x="6408997" y="389039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5" name="Multiply 54"/>
          <p:cNvSpPr/>
          <p:nvPr/>
        </p:nvSpPr>
        <p:spPr>
          <a:xfrm rot="5400000">
            <a:off x="5709205" y="389039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6" name="Multiply 55"/>
          <p:cNvSpPr/>
          <p:nvPr/>
        </p:nvSpPr>
        <p:spPr>
          <a:xfrm rot="5400000">
            <a:off x="5796197" y="4286563"/>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7" name="Multiply 56"/>
          <p:cNvSpPr/>
          <p:nvPr/>
        </p:nvSpPr>
        <p:spPr>
          <a:xfrm rot="5400000">
            <a:off x="6227493" y="439451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Rectangle 57"/>
          <p:cNvSpPr/>
          <p:nvPr/>
        </p:nvSpPr>
        <p:spPr>
          <a:xfrm>
            <a:off x="6732240"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rot="5400000">
            <a:off x="6800795" y="439590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127412" y="48035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7487654" y="407066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753321" y="38903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7166795" y="410629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7058051" y="4510104"/>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Rectangle 64"/>
          <p:cNvSpPr/>
          <p:nvPr/>
        </p:nvSpPr>
        <p:spPr>
          <a:xfrm>
            <a:off x="7740352" y="3891188"/>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Multiply 65"/>
          <p:cNvSpPr/>
          <p:nvPr/>
        </p:nvSpPr>
        <p:spPr>
          <a:xfrm rot="5400000">
            <a:off x="7733202" y="445762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7" name="Multiply 66"/>
          <p:cNvSpPr/>
          <p:nvPr/>
        </p:nvSpPr>
        <p:spPr>
          <a:xfrm rot="5400000">
            <a:off x="8135524" y="48035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8" name="Multiply 67"/>
          <p:cNvSpPr/>
          <p:nvPr/>
        </p:nvSpPr>
        <p:spPr>
          <a:xfrm rot="5400000">
            <a:off x="8452878" y="394918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9" name="Multiply 68"/>
          <p:cNvSpPr/>
          <p:nvPr/>
        </p:nvSpPr>
        <p:spPr>
          <a:xfrm rot="5400000">
            <a:off x="7761433" y="3890396"/>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0" name="Multiply 69"/>
          <p:cNvSpPr/>
          <p:nvPr/>
        </p:nvSpPr>
        <p:spPr>
          <a:xfrm rot="5400000">
            <a:off x="8385850" y="4565571"/>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1" name="Multiply 70"/>
          <p:cNvSpPr/>
          <p:nvPr/>
        </p:nvSpPr>
        <p:spPr>
          <a:xfrm rot="5400000">
            <a:off x="7978920" y="406046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0888"/>
            <a:ext cx="2521765" cy="111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8"/>
          <p:cNvSpPr txBox="1">
            <a:spLocks noChangeArrowheads="1"/>
          </p:cNvSpPr>
          <p:nvPr/>
        </p:nvSpPr>
        <p:spPr bwMode="auto">
          <a:xfrm>
            <a:off x="179387" y="52593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72" name="Rectangle 71"/>
          <p:cNvSpPr/>
          <p:nvPr/>
        </p:nvSpPr>
        <p:spPr>
          <a:xfrm>
            <a:off x="601216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01216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732240" y="535033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732240" y="602128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rot="5400000">
            <a:off x="7452382" y="546257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9" name="Multiply 78"/>
          <p:cNvSpPr/>
          <p:nvPr/>
        </p:nvSpPr>
        <p:spPr>
          <a:xfrm rot="5400000">
            <a:off x="6048225" y="612701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0" name="Multiply 79"/>
          <p:cNvSpPr/>
          <p:nvPr/>
        </p:nvSpPr>
        <p:spPr>
          <a:xfrm rot="5400000">
            <a:off x="6309368" y="544993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1" name="Multiply 80"/>
          <p:cNvSpPr/>
          <p:nvPr/>
        </p:nvSpPr>
        <p:spPr>
          <a:xfrm rot="5400000">
            <a:off x="7056348" y="631722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2" name="Multiply 81"/>
          <p:cNvSpPr/>
          <p:nvPr/>
        </p:nvSpPr>
        <p:spPr>
          <a:xfrm rot="5400000">
            <a:off x="6887604" y="566057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3" name="Multiply 82"/>
          <p:cNvSpPr/>
          <p:nvPr/>
        </p:nvSpPr>
        <p:spPr>
          <a:xfrm rot="5400000">
            <a:off x="6822352" y="632504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4" name="Multiply 83"/>
          <p:cNvSpPr/>
          <p:nvPr/>
        </p:nvSpPr>
        <p:spPr>
          <a:xfrm rot="5400000">
            <a:off x="6309368" y="61186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85" name="Multiply 84"/>
          <p:cNvSpPr/>
          <p:nvPr/>
        </p:nvSpPr>
        <p:spPr>
          <a:xfrm rot="5400000">
            <a:off x="6151242" y="568501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74" name="TextBox 73"/>
          <p:cNvSpPr txBox="1"/>
          <p:nvPr/>
        </p:nvSpPr>
        <p:spPr>
          <a:xfrm>
            <a:off x="7560332" y="643359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87" name="Straight Arrow Connector 86"/>
          <p:cNvCxnSpPr/>
          <p:nvPr/>
        </p:nvCxnSpPr>
        <p:spPr>
          <a:xfrm flipH="1" flipV="1">
            <a:off x="7126619" y="587727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028384" y="528262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91" name="Straight Arrow Connector 90"/>
          <p:cNvCxnSpPr>
            <a:stCxn id="89" idx="1"/>
          </p:cNvCxnSpPr>
          <p:nvPr/>
        </p:nvCxnSpPr>
        <p:spPr>
          <a:xfrm flipH="1" flipV="1">
            <a:off x="7704348" y="555868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9388" y="3171740"/>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500" u="sng" dirty="0">
                <a:latin typeface="Tw Cen MT Condensed" panose="020B0606020104020203" pitchFamily="34" charset="0"/>
              </a:rPr>
              <a:t>‘Getting familiar with the stick’ (see prev. lesson)</a:t>
            </a:r>
            <a:endParaRPr lang="en-GB" altLang="en-US" sz="1500" u="sng" dirty="0">
              <a:latin typeface="Tw Cen MT Condensed" panose="020B0606020104020203" pitchFamily="34" charset="0"/>
            </a:endParaRPr>
          </a:p>
          <a:p>
            <a:pPr>
              <a:spcBef>
                <a:spcPct val="0"/>
              </a:spcBef>
            </a:pPr>
            <a:r>
              <a:rPr lang="en-GB" altLang="en-US" sz="1500" u="sng" dirty="0">
                <a:latin typeface="Tw Cen MT Condensed" panose="020B0606020104020203" pitchFamily="34" charset="0"/>
              </a:rPr>
              <a:t>2. </a:t>
            </a:r>
            <a:r>
              <a:rPr lang="en-GB" altLang="en-US" sz="1500" u="sng" dirty="0" err="1">
                <a:latin typeface="Tw Cen MT Condensed" panose="020B0606020104020203" pitchFamily="34" charset="0"/>
              </a:rPr>
              <a:t>Keepball</a:t>
            </a:r>
            <a:r>
              <a:rPr lang="en-GB" altLang="en-US" sz="1500" u="sng" dirty="0">
                <a:latin typeface="Tw Cen MT Condensed" panose="020B0606020104020203" pitchFamily="34" charset="0"/>
              </a:rPr>
              <a:t> – </a:t>
            </a:r>
            <a:r>
              <a:rPr lang="en-GB" altLang="en-US" sz="1500" dirty="0">
                <a:latin typeface="Tw Cen MT Condensed" panose="020B0606020104020203" pitchFamily="34" charset="0"/>
              </a:rPr>
              <a:t>Our children are now ready to execute their push pass against opposition. The way that we start to introduce them to this skill is through ‘</a:t>
            </a:r>
            <a:r>
              <a:rPr lang="en-GB" altLang="en-US" sz="1500" dirty="0" err="1">
                <a:latin typeface="Tw Cen MT Condensed" panose="020B0606020104020203" pitchFamily="34" charset="0"/>
              </a:rPr>
              <a:t>Keepball</a:t>
            </a:r>
            <a:r>
              <a:rPr lang="en-GB" altLang="en-US" sz="15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500" b="1" dirty="0">
                <a:latin typeface="Tw Cen MT Condensed" panose="020B0606020104020203" pitchFamily="34" charset="0"/>
              </a:rPr>
              <a:t>PROGRESSION – </a:t>
            </a:r>
            <a:r>
              <a:rPr lang="en-GB" altLang="en-US" sz="1500" dirty="0">
                <a:latin typeface="Tw Cen MT Condensed" panose="020B0606020104020203" pitchFamily="34" charset="0"/>
              </a:rPr>
              <a:t>Set an amount of passes as a target, if the ‘passers’ meet this – they get a goal! </a:t>
            </a:r>
            <a:r>
              <a:rPr lang="en-GB" altLang="en-US" sz="1500" b="1" i="1" u="sng" dirty="0">
                <a:latin typeface="Tw Cen MT Condensed" panose="020B0606020104020203" pitchFamily="34" charset="0"/>
              </a:rPr>
              <a:t>Ensure that M/A play with children of a similar ability, likewise for L/A.</a:t>
            </a:r>
          </a:p>
          <a:p>
            <a:pPr>
              <a:spcBef>
                <a:spcPct val="0"/>
              </a:spcBef>
            </a:pPr>
            <a:r>
              <a:rPr lang="en-GB" altLang="en-US" sz="1500" u="sng" dirty="0">
                <a:latin typeface="Tw Cen MT Condensed" panose="020B0606020104020203" pitchFamily="34" charset="0"/>
              </a:rPr>
              <a:t>3. ‘4 Square’ – </a:t>
            </a:r>
            <a:r>
              <a:rPr lang="en-GB" altLang="en-US" sz="15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500" u="sng" dirty="0">
                <a:latin typeface="Tw Cen MT Condensed" panose="020B0606020104020203" pitchFamily="34" charset="0"/>
              </a:rPr>
              <a:t>must</a:t>
            </a:r>
            <a:r>
              <a:rPr lang="en-GB" altLang="en-US" sz="15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500" b="1" i="1" u="sng" dirty="0">
                <a:latin typeface="Tw Cen MT Condensed" panose="020B0606020104020203" pitchFamily="34" charset="0"/>
              </a:rPr>
              <a:t>L/A players will play in bigger area’s, M/A players play the game in smaller areas</a:t>
            </a:r>
          </a:p>
          <a:p>
            <a:pPr>
              <a:defRPr/>
            </a:pPr>
            <a:r>
              <a:rPr lang="en-GB" altLang="en-US" sz="1500" u="sng" dirty="0">
                <a:latin typeface="Tw Cen MT Condensed" panose="020B0606020104020203" pitchFamily="34" charset="0"/>
              </a:rPr>
              <a:t>4. Battleships (Passing Accuracy) - </a:t>
            </a: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 The child that sinks all 4 ships first wins! </a:t>
            </a:r>
            <a:r>
              <a:rPr lang="en-GB" sz="1500" b="1" i="1" u="sng" dirty="0">
                <a:latin typeface="Tw Cen MT Condensed" panose="020B0606020104020203" pitchFamily="34" charset="0"/>
              </a:rPr>
              <a:t>L/A take aim from closer together, replace cones with larger targets if you need to. M/A take aim from further away!</a:t>
            </a:r>
          </a:p>
        </p:txBody>
      </p:sp>
      <p:sp>
        <p:nvSpPr>
          <p:cNvPr id="13"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7"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18"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pic>
        <p:nvPicPr>
          <p:cNvPr id="19"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0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err="1">
                <a:latin typeface="Tw Cen MT Condensed" panose="020B0606020104020203" pitchFamily="34" charset="0"/>
              </a:rPr>
              <a:t>Keepball</a:t>
            </a: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52" name="TextBox 8"/>
          <p:cNvSpPr txBox="1">
            <a:spLocks noChangeArrowheads="1"/>
          </p:cNvSpPr>
          <p:nvPr/>
        </p:nvSpPr>
        <p:spPr bwMode="auto">
          <a:xfrm>
            <a:off x="179387" y="369415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‘4 Square’</a:t>
            </a:r>
          </a:p>
          <a:p>
            <a:pPr marL="0" indent="0" eaLnBrk="1" hangingPunct="1">
              <a:spcBef>
                <a:spcPct val="0"/>
              </a:spcBef>
              <a:buNone/>
            </a:pPr>
            <a:r>
              <a:rPr lang="en-GB" altLang="en-US" sz="1600" dirty="0">
                <a:latin typeface="Tw Cen MT Condensed" panose="020B0606020104020203" pitchFamily="34" charset="0"/>
              </a:rPr>
              <a:t>The team with the ball has to attempt to pass the ball into every quarter in order they</a:t>
            </a:r>
          </a:p>
          <a:p>
            <a:pPr marL="0" indent="0" eaLnBrk="1" hangingPunct="1">
              <a:spcBef>
                <a:spcPct val="0"/>
              </a:spcBef>
              <a:buNone/>
            </a:pPr>
            <a:r>
              <a:rPr lang="en-GB" altLang="en-US" sz="1600" dirty="0">
                <a:latin typeface="Tw Cen MT Condensed" panose="020B0606020104020203" pitchFamily="34" charset="0"/>
              </a:rPr>
              <a:t>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a:t>
            </a:r>
          </a:p>
          <a:p>
            <a:pPr marL="0" indent="0" eaLnBrk="1" hangingPunct="1">
              <a:spcBef>
                <a:spcPct val="0"/>
              </a:spcBef>
              <a:buNone/>
            </a:pPr>
            <a:r>
              <a:rPr lang="en-GB" altLang="en-US" sz="1600" dirty="0">
                <a:latin typeface="Tw Cen MT Condensed" panose="020B0606020104020203" pitchFamily="34" charset="0"/>
              </a:rPr>
              <a:t>out to allow him to attempt to make a pass to a team mate. The opposition stay in the</a:t>
            </a:r>
          </a:p>
          <a:p>
            <a:pPr marL="0" indent="0" eaLnBrk="1" hangingPunct="1">
              <a:spcBef>
                <a:spcPct val="0"/>
              </a:spcBef>
              <a:buNone/>
            </a:pPr>
            <a:r>
              <a:rPr lang="en-GB" altLang="en-US" sz="1600" dirty="0">
                <a:latin typeface="Tw Cen MT Condensed" panose="020B0606020104020203" pitchFamily="34" charset="0"/>
              </a:rPr>
              <a:t>remaining quarters and attempt to intercept the pass. </a:t>
            </a:r>
            <a:r>
              <a:rPr lang="en-GB" altLang="en-US" sz="1600" b="1" i="1" u="sng" dirty="0">
                <a:latin typeface="Tw Cen MT Condensed" panose="020B0606020104020203" pitchFamily="34" charset="0"/>
              </a:rPr>
              <a:t>L/A players will play in bigger </a:t>
            </a:r>
          </a:p>
          <a:p>
            <a:pPr marL="0" indent="0" eaLnBrk="1" hangingPunct="1">
              <a:spcBef>
                <a:spcPct val="0"/>
              </a:spcBef>
              <a:buNone/>
            </a:pPr>
            <a:r>
              <a:rPr lang="en-GB" altLang="en-US" sz="1600" b="1" i="1" u="sng" dirty="0">
                <a:latin typeface="Tw Cen MT Condensed" panose="020B0606020104020203" pitchFamily="34" charset="0"/>
              </a:rPr>
              <a:t>area’s, M/A players play the game in smaller areas</a:t>
            </a:r>
            <a:endParaRPr lang="en-GB" altLang="en-US" sz="1600" u="sng" dirty="0">
              <a:latin typeface="Tw Cen MT Condensed" panose="020B0606020104020203" pitchFamily="34" charset="0"/>
            </a:endParaRPr>
          </a:p>
        </p:txBody>
      </p:sp>
      <p:sp>
        <p:nvSpPr>
          <p:cNvPr id="53" name="Rectangle 52"/>
          <p:cNvSpPr/>
          <p:nvPr/>
        </p:nvSpPr>
        <p:spPr>
          <a:xfrm>
            <a:off x="601216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1216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732240" y="3785144"/>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732240" y="4456098"/>
            <a:ext cx="719349" cy="6709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y 56"/>
          <p:cNvSpPr/>
          <p:nvPr/>
        </p:nvSpPr>
        <p:spPr>
          <a:xfrm rot="5400000">
            <a:off x="7452382" y="3897386"/>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8" name="Multiply 57"/>
          <p:cNvSpPr/>
          <p:nvPr/>
        </p:nvSpPr>
        <p:spPr>
          <a:xfrm rot="5400000">
            <a:off x="6048225" y="456182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59" name="Multiply 58"/>
          <p:cNvSpPr/>
          <p:nvPr/>
        </p:nvSpPr>
        <p:spPr>
          <a:xfrm rot="5400000">
            <a:off x="6309368" y="388474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Multiply 59"/>
          <p:cNvSpPr/>
          <p:nvPr/>
        </p:nvSpPr>
        <p:spPr>
          <a:xfrm rot="5400000">
            <a:off x="7056348" y="475203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1" name="Multiply 60"/>
          <p:cNvSpPr/>
          <p:nvPr/>
        </p:nvSpPr>
        <p:spPr>
          <a:xfrm rot="5400000">
            <a:off x="6887604" y="409538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2" name="Multiply 61"/>
          <p:cNvSpPr/>
          <p:nvPr/>
        </p:nvSpPr>
        <p:spPr>
          <a:xfrm rot="5400000">
            <a:off x="6822352" y="4759852"/>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3" name="Multiply 62"/>
          <p:cNvSpPr/>
          <p:nvPr/>
        </p:nvSpPr>
        <p:spPr>
          <a:xfrm rot="5400000">
            <a:off x="6309368" y="455343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4" name="Multiply 63"/>
          <p:cNvSpPr/>
          <p:nvPr/>
        </p:nvSpPr>
        <p:spPr>
          <a:xfrm rot="5400000">
            <a:off x="6151242" y="4119828"/>
            <a:ext cx="215900" cy="217487"/>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5" name="TextBox 64"/>
          <p:cNvSpPr txBox="1"/>
          <p:nvPr/>
        </p:nvSpPr>
        <p:spPr>
          <a:xfrm>
            <a:off x="7560332" y="4868401"/>
            <a:ext cx="1332843" cy="307777"/>
          </a:xfrm>
          <a:prstGeom prst="rect">
            <a:avLst/>
          </a:prstGeom>
          <a:noFill/>
        </p:spPr>
        <p:txBody>
          <a:bodyPr wrap="square" rtlCol="0">
            <a:spAutoFit/>
          </a:bodyPr>
          <a:lstStyle/>
          <a:p>
            <a:r>
              <a:rPr lang="en-GB" sz="1400" dirty="0">
                <a:latin typeface="Tw Cen MT Condensed" panose="020B0606020104020203" pitchFamily="34" charset="0"/>
              </a:rPr>
              <a:t>Player with the ball</a:t>
            </a:r>
          </a:p>
        </p:txBody>
      </p:sp>
      <p:cxnSp>
        <p:nvCxnSpPr>
          <p:cNvPr id="66" name="Straight Arrow Connector 65"/>
          <p:cNvCxnSpPr/>
          <p:nvPr/>
        </p:nvCxnSpPr>
        <p:spPr>
          <a:xfrm flipH="1" flipV="1">
            <a:off x="7126619" y="4312083"/>
            <a:ext cx="758494" cy="55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028384" y="3717434"/>
            <a:ext cx="1189522" cy="738664"/>
          </a:xfrm>
          <a:prstGeom prst="rect">
            <a:avLst/>
          </a:prstGeom>
          <a:noFill/>
        </p:spPr>
        <p:txBody>
          <a:bodyPr wrap="square" rtlCol="0">
            <a:spAutoFit/>
          </a:bodyPr>
          <a:lstStyle/>
          <a:p>
            <a:r>
              <a:rPr lang="en-GB" sz="1400" dirty="0">
                <a:latin typeface="Tw Cen MT Condensed" panose="020B0606020104020203" pitchFamily="34" charset="0"/>
              </a:rPr>
              <a:t>Stepped out to allow player to attempt pass</a:t>
            </a:r>
          </a:p>
        </p:txBody>
      </p:sp>
      <p:cxnSp>
        <p:nvCxnSpPr>
          <p:cNvPr id="68" name="Straight Arrow Connector 67"/>
          <p:cNvCxnSpPr>
            <a:stCxn id="67" idx="1"/>
          </p:cNvCxnSpPr>
          <p:nvPr/>
        </p:nvCxnSpPr>
        <p:spPr>
          <a:xfrm flipH="1" flipV="1">
            <a:off x="7704348" y="3993491"/>
            <a:ext cx="324036" cy="93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20888"/>
            <a:ext cx="2772309" cy="1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a:spLocks noChangeArrowheads="1"/>
          </p:cNvSpPr>
          <p:nvPr/>
        </p:nvSpPr>
        <p:spPr bwMode="auto">
          <a:xfrm>
            <a:off x="179512" y="5301208"/>
            <a:ext cx="8785101"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71" name="Oval 70"/>
          <p:cNvSpPr/>
          <p:nvPr/>
        </p:nvSpPr>
        <p:spPr>
          <a:xfrm>
            <a:off x="7127190" y="6368097"/>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p:nvSpPr>
        <p:spPr>
          <a:xfrm>
            <a:off x="6228184" y="551723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p:nvSpPr>
        <p:spPr>
          <a:xfrm>
            <a:off x="6839158" y="551723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p:nvSpPr>
        <p:spPr>
          <a:xfrm>
            <a:off x="7487230" y="551723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p:nvSpPr>
        <p:spPr>
          <a:xfrm>
            <a:off x="8100392" y="551723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8023955" y="6093296"/>
            <a:ext cx="471134" cy="4337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8" name="Multiply 77"/>
          <p:cNvSpPr/>
          <p:nvPr/>
        </p:nvSpPr>
        <p:spPr>
          <a:xfrm>
            <a:off x="6964625"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5580112" y="6381328"/>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100" name="Picture 4" descr="Image result for hockey ball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6195286"/>
            <a:ext cx="244819" cy="24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1  </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8"/>
          <p:cNvSpPr txBox="1">
            <a:spLocks noChangeArrowheads="1"/>
          </p:cNvSpPr>
          <p:nvPr/>
        </p:nvSpPr>
        <p:spPr bwMode="auto">
          <a:xfrm>
            <a:off x="179388" y="2348880"/>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Skill intro – ‘Getting familiar with the stick’</a:t>
            </a:r>
          </a:p>
          <a:p>
            <a:pPr eaLnBrk="1" hangingPunct="1">
              <a:spcBef>
                <a:spcPct val="0"/>
              </a:spcBef>
              <a:buFontTx/>
              <a:buNone/>
            </a:pPr>
            <a:r>
              <a:rPr lang="en-GB" altLang="en-US" sz="1600" dirty="0">
                <a:latin typeface="Tw Cen MT Condensed" panose="020B0606020104020203" pitchFamily="34" charset="0"/>
              </a:rPr>
              <a:t>Pupils spread out evenly</a:t>
            </a:r>
            <a:endParaRPr lang="en-GB" altLang="en-US" sz="1600" u="sng"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Mark out a large grid using cones</a:t>
            </a:r>
          </a:p>
          <a:p>
            <a:pPr eaLnBrk="1" hangingPunct="1">
              <a:spcBef>
                <a:spcPct val="0"/>
              </a:spcBef>
              <a:buFontTx/>
              <a:buNone/>
            </a:pPr>
            <a:r>
              <a:rPr lang="en-GB" altLang="en-US" sz="1600" dirty="0">
                <a:latin typeface="Tw Cen MT Condensed" panose="020B0606020104020203" pitchFamily="34" charset="0"/>
              </a:rPr>
              <a:t>all pupils find a space within grid.</a:t>
            </a:r>
          </a:p>
          <a:p>
            <a:pPr eaLnBrk="1" hangingPunct="1">
              <a:spcBef>
                <a:spcPct val="0"/>
              </a:spcBef>
              <a:buFontTx/>
              <a:buNone/>
            </a:pPr>
            <a:r>
              <a:rPr lang="en-GB" altLang="en-US" sz="1600" b="1" i="1" u="sng" dirty="0">
                <a:latin typeface="Tw Cen MT Condensed" panose="020B0606020104020203" pitchFamily="34" charset="0"/>
              </a:rPr>
              <a:t>M/A – Flat side throughout, L/A – Can use hands</a:t>
            </a:r>
          </a:p>
        </p:txBody>
      </p:sp>
      <p:sp>
        <p:nvSpPr>
          <p:cNvPr id="20" name="Frame 19"/>
          <p:cNvSpPr/>
          <p:nvPr/>
        </p:nvSpPr>
        <p:spPr>
          <a:xfrm>
            <a:off x="4463901" y="2492325"/>
            <a:ext cx="3996531" cy="1080691"/>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21" name="Multiply 20"/>
          <p:cNvSpPr/>
          <p:nvPr/>
        </p:nvSpPr>
        <p:spPr>
          <a:xfrm rot="5400000">
            <a:off x="46800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4895949"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Multiply 22"/>
          <p:cNvSpPr/>
          <p:nvPr/>
        </p:nvSpPr>
        <p:spPr>
          <a:xfrm rot="5400000">
            <a:off x="5688112"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4" name="Multiply 23"/>
          <p:cNvSpPr/>
          <p:nvPr/>
        </p:nvSpPr>
        <p:spPr>
          <a:xfrm rot="5400000">
            <a:off x="7992368" y="3140248"/>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5" name="Multiply 24"/>
          <p:cNvSpPr/>
          <p:nvPr/>
        </p:nvSpPr>
        <p:spPr>
          <a:xfrm rot="5400000">
            <a:off x="7559774"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6" name="Multiply 25"/>
          <p:cNvSpPr/>
          <p:nvPr/>
        </p:nvSpPr>
        <p:spPr>
          <a:xfrm rot="5400000">
            <a:off x="6119912" y="29965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7" name="Multiply 26"/>
          <p:cNvSpPr/>
          <p:nvPr/>
        </p:nvSpPr>
        <p:spPr>
          <a:xfrm rot="5400000">
            <a:off x="6984306" y="2924348"/>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8" name="Multiply 27"/>
          <p:cNvSpPr/>
          <p:nvPr/>
        </p:nvSpPr>
        <p:spPr>
          <a:xfrm rot="5400000">
            <a:off x="57468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9" name="Multiply 28"/>
          <p:cNvSpPr/>
          <p:nvPr/>
        </p:nvSpPr>
        <p:spPr>
          <a:xfrm rot="5400000">
            <a:off x="5184081" y="277988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0" name="Multiply 29"/>
          <p:cNvSpPr/>
          <p:nvPr/>
        </p:nvSpPr>
        <p:spPr>
          <a:xfrm rot="5400000">
            <a:off x="6840637"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31" name="Multiply 30"/>
          <p:cNvSpPr/>
          <p:nvPr/>
        </p:nvSpPr>
        <p:spPr>
          <a:xfrm rot="5400000">
            <a:off x="6408837"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60"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sp>
        <p:nvSpPr>
          <p:cNvPr id="61" name="TextBox 9"/>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Dribbling:</a:t>
            </a:r>
            <a:endParaRPr lang="en-GB" altLang="en-US" sz="1600">
              <a:latin typeface="Tw Cen MT Condensed" panose="020B0606020104020203" pitchFamily="34" charset="0"/>
            </a:endParaRPr>
          </a:p>
          <a:p>
            <a:pPr eaLnBrk="1" hangingPunct="1">
              <a:spcBef>
                <a:spcPct val="0"/>
              </a:spcBef>
            </a:pPr>
            <a:r>
              <a:rPr lang="en-GB" altLang="en-US" sz="1600">
                <a:latin typeface="Tw Cen MT Condensed" panose="020B0606020104020203" pitchFamily="34" charset="0"/>
              </a:rPr>
              <a:t>Keep flat side of stick in contact</a:t>
            </a:r>
          </a:p>
          <a:p>
            <a:pPr eaLnBrk="1" hangingPunct="1">
              <a:spcBef>
                <a:spcPct val="0"/>
              </a:spcBef>
              <a:buFontTx/>
              <a:buNone/>
            </a:pPr>
            <a:r>
              <a:rPr lang="en-GB" altLang="en-US" sz="1600">
                <a:latin typeface="Tw Cen MT Condensed" panose="020B0606020104020203" pitchFamily="34" charset="0"/>
              </a:rPr>
              <a:t>with the ball</a:t>
            </a:r>
          </a:p>
          <a:p>
            <a:pPr eaLnBrk="1" hangingPunct="1">
              <a:spcBef>
                <a:spcPct val="0"/>
              </a:spcBef>
            </a:pPr>
            <a:r>
              <a:rPr lang="en-GB" altLang="en-US" sz="1600">
                <a:latin typeface="Tw Cen MT Condensed" panose="020B0606020104020203" pitchFamily="34" charset="0"/>
              </a:rPr>
              <a:t>Keep the ball close</a:t>
            </a:r>
          </a:p>
          <a:p>
            <a:pPr eaLnBrk="1" hangingPunct="1">
              <a:spcBef>
                <a:spcPct val="0"/>
              </a:spcBef>
            </a:pPr>
            <a:r>
              <a:rPr lang="en-GB" altLang="en-US" sz="1600">
                <a:latin typeface="Tw Cen MT Condensed" panose="020B0606020104020203" pitchFamily="34" charset="0"/>
              </a:rPr>
              <a:t>Glance at ball and where</a:t>
            </a:r>
          </a:p>
          <a:p>
            <a:pPr eaLnBrk="1" hangingPunct="1">
              <a:spcBef>
                <a:spcPct val="0"/>
              </a:spcBef>
              <a:buFontTx/>
              <a:buNone/>
            </a:pPr>
            <a:r>
              <a:rPr lang="en-GB" altLang="en-US" sz="1600">
                <a:latin typeface="Tw Cen MT Condensed" panose="020B0606020104020203" pitchFamily="34" charset="0"/>
              </a:rPr>
              <a:t>you are travelling</a:t>
            </a:r>
          </a:p>
        </p:txBody>
      </p:sp>
      <p:pic>
        <p:nvPicPr>
          <p:cNvPr id="62"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 name="Picture 67"/>
          <p:cNvPicPr>
            <a:picLocks noChangeAspect="1" noChangeArrowheads="1"/>
          </p:cNvPicPr>
          <p:nvPr/>
        </p:nvPicPr>
        <p:blipFill>
          <a:blip r:embed="rId5">
            <a:extLst>
              <a:ext uri="{28A0092B-C50C-407E-A947-70E740481C1C}">
                <a14:useLocalDpi xmlns:a14="http://schemas.microsoft.com/office/drawing/2010/main" val="0"/>
              </a:ext>
            </a:extLst>
          </a:blip>
          <a:srcRect l="27348" t="47836" r="60619" b="29451"/>
          <a:stretch>
            <a:fillRect/>
          </a:stretch>
        </p:blipFill>
        <p:spPr bwMode="auto">
          <a:xfrm>
            <a:off x="7199610" y="836613"/>
            <a:ext cx="1116806" cy="13806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 name="TextBox 10"/>
          <p:cNvSpPr txBox="1">
            <a:spLocks noChangeArrowheads="1"/>
          </p:cNvSpPr>
          <p:nvPr/>
        </p:nvSpPr>
        <p:spPr bwMode="auto">
          <a:xfrm>
            <a:off x="17926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Dribble Return</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81" name="Oval 80"/>
          <p:cNvSpPr/>
          <p:nvPr/>
        </p:nvSpPr>
        <p:spPr>
          <a:xfrm>
            <a:off x="539552" y="4292079"/>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 name="Oval 81"/>
          <p:cNvSpPr/>
          <p:nvPr/>
        </p:nvSpPr>
        <p:spPr>
          <a:xfrm>
            <a:off x="90016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3" name="Oval 82"/>
          <p:cNvSpPr/>
          <p:nvPr/>
        </p:nvSpPr>
        <p:spPr>
          <a:xfrm>
            <a:off x="126020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4" name="Oval 83"/>
          <p:cNvSpPr/>
          <p:nvPr/>
        </p:nvSpPr>
        <p:spPr>
          <a:xfrm>
            <a:off x="162024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5" name="Oval 84"/>
          <p:cNvSpPr/>
          <p:nvPr/>
        </p:nvSpPr>
        <p:spPr>
          <a:xfrm>
            <a:off x="190770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Oval 85"/>
          <p:cNvSpPr/>
          <p:nvPr/>
        </p:nvSpPr>
        <p:spPr>
          <a:xfrm>
            <a:off x="226831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7" name="Oval 86"/>
          <p:cNvSpPr/>
          <p:nvPr/>
        </p:nvSpPr>
        <p:spPr>
          <a:xfrm>
            <a:off x="2628354"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8" name="Oval 87"/>
          <p:cNvSpPr/>
          <p:nvPr/>
        </p:nvSpPr>
        <p:spPr>
          <a:xfrm>
            <a:off x="2988394"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 name="Oval 88"/>
          <p:cNvSpPr/>
          <p:nvPr/>
        </p:nvSpPr>
        <p:spPr>
          <a:xfrm>
            <a:off x="3348434"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 name="Oval 89"/>
          <p:cNvSpPr/>
          <p:nvPr/>
        </p:nvSpPr>
        <p:spPr>
          <a:xfrm>
            <a:off x="3780482"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 name="Oval 90"/>
          <p:cNvSpPr/>
          <p:nvPr/>
        </p:nvSpPr>
        <p:spPr>
          <a:xfrm>
            <a:off x="4067944"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 name="Multiply 91"/>
          <p:cNvSpPr/>
          <p:nvPr/>
        </p:nvSpPr>
        <p:spPr>
          <a:xfrm rot="5400000">
            <a:off x="538882"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3" name="Multiply 92"/>
          <p:cNvSpPr/>
          <p:nvPr/>
        </p:nvSpPr>
        <p:spPr>
          <a:xfrm rot="5400000">
            <a:off x="9709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4" name="Multiply 93"/>
          <p:cNvSpPr/>
          <p:nvPr/>
        </p:nvSpPr>
        <p:spPr>
          <a:xfrm rot="5400000">
            <a:off x="1402978"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5" name="Multiply 94"/>
          <p:cNvSpPr/>
          <p:nvPr/>
        </p:nvSpPr>
        <p:spPr>
          <a:xfrm rot="5400000">
            <a:off x="183649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6" name="Multiply 95"/>
          <p:cNvSpPr/>
          <p:nvPr/>
        </p:nvSpPr>
        <p:spPr>
          <a:xfrm rot="5400000">
            <a:off x="21965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7" name="Multiply 96"/>
          <p:cNvSpPr/>
          <p:nvPr/>
        </p:nvSpPr>
        <p:spPr>
          <a:xfrm rot="5400000">
            <a:off x="269912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8" name="Multiply 97"/>
          <p:cNvSpPr/>
          <p:nvPr/>
        </p:nvSpPr>
        <p:spPr>
          <a:xfrm rot="5400000">
            <a:off x="3132634"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99" name="Multiply 98"/>
          <p:cNvSpPr/>
          <p:nvPr/>
        </p:nvSpPr>
        <p:spPr>
          <a:xfrm rot="5400000">
            <a:off x="356468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00" name="Multiply 99"/>
          <p:cNvSpPr/>
          <p:nvPr/>
        </p:nvSpPr>
        <p:spPr>
          <a:xfrm rot="5400000">
            <a:off x="3995266"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01" name="Oval 100"/>
          <p:cNvSpPr/>
          <p:nvPr/>
        </p:nvSpPr>
        <p:spPr>
          <a:xfrm>
            <a:off x="539552"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 name="Oval 101"/>
          <p:cNvSpPr/>
          <p:nvPr/>
        </p:nvSpPr>
        <p:spPr>
          <a:xfrm>
            <a:off x="90016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3" name="Oval 102"/>
          <p:cNvSpPr/>
          <p:nvPr/>
        </p:nvSpPr>
        <p:spPr>
          <a:xfrm>
            <a:off x="126020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4" name="Oval 103"/>
          <p:cNvSpPr/>
          <p:nvPr/>
        </p:nvSpPr>
        <p:spPr>
          <a:xfrm>
            <a:off x="162024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5" name="Oval 104"/>
          <p:cNvSpPr/>
          <p:nvPr/>
        </p:nvSpPr>
        <p:spPr>
          <a:xfrm>
            <a:off x="1907704" y="4797152"/>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6" name="Oval 105"/>
          <p:cNvSpPr/>
          <p:nvPr/>
        </p:nvSpPr>
        <p:spPr>
          <a:xfrm>
            <a:off x="226831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7" name="Oval 106"/>
          <p:cNvSpPr/>
          <p:nvPr/>
        </p:nvSpPr>
        <p:spPr>
          <a:xfrm>
            <a:off x="262835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8" name="Oval 107"/>
          <p:cNvSpPr/>
          <p:nvPr/>
        </p:nvSpPr>
        <p:spPr>
          <a:xfrm>
            <a:off x="298839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9" name="Oval 108"/>
          <p:cNvSpPr/>
          <p:nvPr/>
        </p:nvSpPr>
        <p:spPr>
          <a:xfrm>
            <a:off x="3275856"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0" name="Oval 109"/>
          <p:cNvSpPr/>
          <p:nvPr/>
        </p:nvSpPr>
        <p:spPr>
          <a:xfrm>
            <a:off x="363646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1" name="Oval 110"/>
          <p:cNvSpPr/>
          <p:nvPr/>
        </p:nvSpPr>
        <p:spPr>
          <a:xfrm>
            <a:off x="399650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 name="Oval 111"/>
          <p:cNvSpPr/>
          <p:nvPr/>
        </p:nvSpPr>
        <p:spPr>
          <a:xfrm>
            <a:off x="4283968"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Oval 112"/>
          <p:cNvSpPr/>
          <p:nvPr/>
        </p:nvSpPr>
        <p:spPr>
          <a:xfrm>
            <a:off x="4356546" y="378904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4" name="TextBox 10"/>
          <p:cNvSpPr txBox="1">
            <a:spLocks noChangeArrowheads="1"/>
          </p:cNvSpPr>
          <p:nvPr/>
        </p:nvSpPr>
        <p:spPr bwMode="auto">
          <a:xfrm>
            <a:off x="464331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Cone slalom </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116" name="Oval 115"/>
          <p:cNvSpPr/>
          <p:nvPr/>
        </p:nvSpPr>
        <p:spPr>
          <a:xfrm>
            <a:off x="77403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67645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74035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774035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774035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8676456"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8676456"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8676456"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8676456"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8676456"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817240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8172400"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8172400"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8172400"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8172400"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8172400"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774035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73803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738031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738031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738031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738031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694826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6948264"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6948264"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948264"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6948264"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651621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6516216"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6516216"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6516216"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622818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nvSpPr>
        <p:spPr>
          <a:xfrm>
            <a:off x="6228184"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6228184"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6228184"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59401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5940152"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5940152"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5940152"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55801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529208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5580112"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5292080"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TextBox 8"/>
          <p:cNvSpPr txBox="1">
            <a:spLocks noChangeArrowheads="1"/>
          </p:cNvSpPr>
          <p:nvPr/>
        </p:nvSpPr>
        <p:spPr bwMode="auto">
          <a:xfrm>
            <a:off x="179512" y="522920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dribbling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go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69" name="Rectangle 168"/>
          <p:cNvSpPr/>
          <p:nvPr/>
        </p:nvSpPr>
        <p:spPr>
          <a:xfrm>
            <a:off x="5364113" y="537321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745232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7740352" y="58772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637220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565212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601216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5436096" y="57332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5868144" y="58052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084168" y="60212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8822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694826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7596336"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7812360"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6588224" y="55172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6588224" y="573325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7308304" y="60932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7236296" y="594928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5436096"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5652120"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725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Autofit/>
          </a:bodyPr>
          <a:lstStyle/>
          <a:p>
            <a:pPr marL="342900" indent="-342900" fontAlgn="auto">
              <a:spcBef>
                <a:spcPct val="20000"/>
              </a:spcBef>
              <a:spcAft>
                <a:spcPts val="0"/>
              </a:spcAft>
              <a:buFont typeface="Arial" pitchFamily="34" charset="0"/>
              <a:buNone/>
              <a:defRPr/>
            </a:pPr>
            <a:r>
              <a:rPr lang="en-GB" sz="1500" b="1" u="sng" dirty="0">
                <a:latin typeface="Tw Cen MT Condensed" panose="020B0606020104020203" pitchFamily="34" charset="0"/>
              </a:rPr>
              <a:t>Learning Objectives:</a:t>
            </a:r>
          </a:p>
          <a:p>
            <a:pPr>
              <a:spcBef>
                <a:spcPct val="20000"/>
              </a:spcBef>
              <a:defRPr/>
            </a:pPr>
            <a:r>
              <a:rPr lang="en-GB" sz="1500" dirty="0">
                <a:latin typeface="Tw Cen MT Condensed" panose="020B0606020104020203" pitchFamily="34" charset="0"/>
              </a:rPr>
              <a:t>L.O 1 –Develop pupil’s control of the hockey ball</a:t>
            </a:r>
          </a:p>
          <a:p>
            <a:pPr>
              <a:spcBef>
                <a:spcPct val="20000"/>
              </a:spcBef>
              <a:defRPr/>
            </a:pPr>
            <a:r>
              <a:rPr lang="en-GB" sz="1500" dirty="0">
                <a:latin typeface="Tw Cen MT Condensed" panose="020B0606020104020203" pitchFamily="34" charset="0"/>
              </a:rPr>
              <a:t>L.O 2 – Develop pupil’s ability to dribble with stick</a:t>
            </a: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will be able to move and stop the ball with their stick whilst  moving. </a:t>
            </a:r>
            <a:endParaRPr lang="en-GB" sz="1400" b="1" dirty="0">
              <a:latin typeface="Tw Cen MT Condensed" panose="020B0606020104020203" pitchFamily="34" charset="0"/>
            </a:endParaRP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will be able to move and stop the ball whilst moving at moderate pace, changing direction and displaying a change of speed.</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uptake the role of coach? Ask pupils to detect error in pupils technique and help them to improve. </a:t>
            </a: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797166"/>
            <a:ext cx="8785225" cy="3046988"/>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Skill intro – Dribble return: </a:t>
            </a:r>
            <a:r>
              <a:rPr lang="en-GB" altLang="en-US" sz="1600" dirty="0">
                <a:latin typeface="Tw Cen MT Condensed" panose="020B0606020104020203" pitchFamily="34" charset="0"/>
              </a:rPr>
              <a:t>Pupils move into pairs standing one behind the other.</a:t>
            </a:r>
          </a:p>
          <a:p>
            <a:pPr>
              <a:spcBef>
                <a:spcPct val="0"/>
              </a:spcBef>
            </a:pPr>
            <a:r>
              <a:rPr lang="en-GB" altLang="en-US" sz="1600" dirty="0">
                <a:latin typeface="Tw Cen MT Condensed" panose="020B0606020104020203" pitchFamily="34" charset="0"/>
              </a:rPr>
              <a:t>No.1 dribbles ball to set point, stops, turns, dribbles back and passes ball to No.2</a:t>
            </a:r>
          </a:p>
          <a:p>
            <a:pPr>
              <a:spcBef>
                <a:spcPct val="0"/>
              </a:spcBef>
            </a:pPr>
            <a:r>
              <a:rPr lang="en-GB" altLang="en-US" sz="1600" b="1" i="1" u="sng" dirty="0">
                <a:latin typeface="Tw Cen MT Condensed" panose="020B0606020104020203" pitchFamily="34" charset="0"/>
              </a:rPr>
              <a:t>(M/A set point further away. L/A Allowed to touch ball w/ hands.)</a:t>
            </a:r>
            <a:endParaRPr lang="en-GB" altLang="en-US" sz="1600" i="1"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Skill progression – Cone slalom:</a:t>
            </a:r>
            <a:r>
              <a:rPr lang="en-GB" altLang="en-US" sz="1600" dirty="0">
                <a:latin typeface="Tw Cen MT Condensed" panose="020B0606020104020203" pitchFamily="34" charset="0"/>
              </a:rPr>
              <a:t> Ask pupils to give themselves a self-evaluative score out of 5 (5 = Ryan </a:t>
            </a:r>
            <a:r>
              <a:rPr lang="en-GB" altLang="en-US" sz="1600" dirty="0" err="1">
                <a:latin typeface="Tw Cen MT Condensed" panose="020B0606020104020203" pitchFamily="34" charset="0"/>
              </a:rPr>
              <a:t>Giggs</a:t>
            </a:r>
            <a:r>
              <a:rPr lang="en-GB" altLang="en-US" sz="1600" dirty="0">
                <a:latin typeface="Tw Cen MT Condensed" panose="020B0606020104020203" pitchFamily="34" charset="0"/>
              </a:rPr>
              <a:t>!). If pupils score themselves 1/5 they must line up behind cone 1 and so on. Place a line of cones which pupils must attempt to navigate. Once one pupil gets half way down their slalom the next may start.</a:t>
            </a:r>
          </a:p>
          <a:p>
            <a:pPr>
              <a:spcBef>
                <a:spcPct val="0"/>
              </a:spcBef>
            </a:pPr>
            <a:r>
              <a:rPr lang="en-GB" altLang="en-US" sz="1600" b="1" i="1" u="sng" dirty="0">
                <a:latin typeface="Tw Cen MT Condensed" panose="020B0606020104020203" pitchFamily="34" charset="0"/>
              </a:rPr>
              <a:t>(M/A attempt to navigate the higher levels where cones are closer together., use both Open &amp; reverse stick. L/A L1)</a:t>
            </a:r>
          </a:p>
          <a:p>
            <a:pPr>
              <a:spcBef>
                <a:spcPct val="0"/>
              </a:spcBef>
            </a:pPr>
            <a:r>
              <a:rPr lang="en-GB" altLang="en-US" sz="1600" u="sng" dirty="0">
                <a:latin typeface="Tw Cen MT Condensed" panose="020B0606020104020203" pitchFamily="34" charset="0"/>
              </a:rPr>
              <a:t>4.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9388" y="3163754"/>
            <a:ext cx="8785225" cy="646331"/>
          </a:xfrm>
          <a:prstGeom prst="rect">
            <a:avLst/>
          </a:prstGeom>
          <a:solidFill>
            <a:srgbClr val="00B050"/>
          </a:solidFill>
          <a:ln>
            <a:solidFill>
              <a:schemeClr val="tx1"/>
            </a:solidFill>
          </a:ln>
        </p:spPr>
        <p:txBody>
          <a:bodyPr wrap="square" rtlCol="0">
            <a:spAutoFit/>
          </a:bodyPr>
          <a:lstStyle/>
          <a:p>
            <a:pPr algn="ctr">
              <a:spcBef>
                <a:spcPct val="0"/>
              </a:spcBef>
            </a:pPr>
            <a:r>
              <a:rPr lang="en-GB" altLang="en-US" dirty="0">
                <a:latin typeface="Tw Cen MT Condensed" panose="020B0606020104020203" pitchFamily="34" charset="0"/>
              </a:rPr>
              <a:t>Field Hockey was originally known as ‘</a:t>
            </a:r>
            <a:r>
              <a:rPr lang="en-GB" altLang="en-US" dirty="0" err="1">
                <a:latin typeface="Tw Cen MT Condensed" panose="020B0606020104020203" pitchFamily="34" charset="0"/>
              </a:rPr>
              <a:t>Shinty</a:t>
            </a:r>
            <a:r>
              <a:rPr lang="en-GB" altLang="en-US" dirty="0">
                <a:latin typeface="Tw Cen MT Condensed" panose="020B0606020104020203" pitchFamily="34" charset="0"/>
              </a:rPr>
              <a:t>’</a:t>
            </a:r>
          </a:p>
          <a:p>
            <a:pPr algn="ctr">
              <a:spcBef>
                <a:spcPct val="0"/>
              </a:spcBef>
            </a:pPr>
            <a:r>
              <a:rPr lang="en-GB" altLang="en-US" dirty="0">
                <a:latin typeface="Tw Cen MT Condensed" panose="020B0606020104020203" pitchFamily="34" charset="0"/>
              </a:rPr>
              <a:t>This was in a time when there weren’t any </a:t>
            </a:r>
            <a:r>
              <a:rPr lang="en-GB" altLang="en-US" dirty="0" err="1">
                <a:latin typeface="Tw Cen MT Condensed" panose="020B0606020104020203" pitchFamily="34" charset="0"/>
              </a:rPr>
              <a:t>shinpads</a:t>
            </a:r>
            <a:r>
              <a:rPr lang="en-GB" altLang="en-US" dirty="0">
                <a:latin typeface="Tw Cen MT Condensed" panose="020B0606020104020203" pitchFamily="34" charset="0"/>
              </a:rPr>
              <a:t>! Ouch!!!</a:t>
            </a:r>
          </a:p>
        </p:txBody>
      </p:sp>
      <p:pic>
        <p:nvPicPr>
          <p:cNvPr id="21" name="Picture 20"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89" y="324395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156175" y="4489956"/>
            <a:ext cx="2292499" cy="523220"/>
          </a:xfrm>
          <a:prstGeom prst="rect">
            <a:avLst/>
          </a:prstGeom>
          <a:noFill/>
          <a:ln>
            <a:solidFill>
              <a:schemeClr val="bg1">
                <a:lumMod val="65000"/>
              </a:schemeClr>
            </a:solidFill>
          </a:ln>
        </p:spPr>
        <p:txBody>
          <a:bodyPr wrap="square">
            <a:spAutoFit/>
          </a:bodyPr>
          <a:lstStyle/>
          <a:p>
            <a:pPr algn="ctr" fontAlgn="auto">
              <a:spcBef>
                <a:spcPts val="0"/>
              </a:spcBef>
              <a:spcAft>
                <a:spcPts val="0"/>
              </a:spcAft>
              <a:defRPr/>
            </a:pPr>
            <a:r>
              <a:rPr lang="en-GB" sz="1350" dirty="0">
                <a:latin typeface="+mn-lt"/>
                <a:cs typeface="+mn-cs"/>
              </a:rPr>
              <a:t>        - </a:t>
            </a:r>
            <a:r>
              <a:rPr lang="en-GB" sz="1400" dirty="0">
                <a:latin typeface="Tw Cen MT Condensed" panose="020B0606020104020203" pitchFamily="34" charset="0"/>
              </a:rPr>
              <a:t>Time each pair and ask them to record how many shuttles they can do.</a:t>
            </a:r>
          </a:p>
        </p:txBody>
      </p:sp>
      <p:pic>
        <p:nvPicPr>
          <p:cNvPr id="24"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6156176" y="4489956"/>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spTree>
    <p:extLst>
      <p:ext uri="{BB962C8B-B14F-4D97-AF65-F5344CB8AC3E}">
        <p14:creationId xmlns:p14="http://schemas.microsoft.com/office/powerpoint/2010/main" val="106162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878522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Skill intro – ‘Getting familiar with the stick’</a:t>
            </a:r>
          </a:p>
          <a:p>
            <a:pPr eaLnBrk="1" hangingPunct="1">
              <a:spcBef>
                <a:spcPct val="0"/>
              </a:spcBef>
              <a:buFontTx/>
              <a:buNone/>
            </a:pPr>
            <a:r>
              <a:rPr lang="en-GB" altLang="en-US" sz="1600" dirty="0">
                <a:latin typeface="Tw Cen MT Condensed" panose="020B0606020104020203" pitchFamily="34" charset="0"/>
              </a:rPr>
              <a:t>Pupils spread out evenly</a:t>
            </a:r>
            <a:endParaRPr lang="en-GB" altLang="en-US" sz="1600" u="sng" dirty="0">
              <a:latin typeface="Tw Cen MT Condensed" panose="020B0606020104020203" pitchFamily="34" charset="0"/>
            </a:endParaRPr>
          </a:p>
          <a:p>
            <a:pPr eaLnBrk="1" hangingPunct="1">
              <a:spcBef>
                <a:spcPct val="0"/>
              </a:spcBef>
              <a:buFontTx/>
              <a:buNone/>
            </a:pPr>
            <a:r>
              <a:rPr lang="en-GB" altLang="en-US" sz="1600" dirty="0">
                <a:latin typeface="Tw Cen MT Condensed" panose="020B0606020104020203" pitchFamily="34" charset="0"/>
              </a:rPr>
              <a:t>Mark out a large grid using cones</a:t>
            </a:r>
          </a:p>
          <a:p>
            <a:pPr eaLnBrk="1" hangingPunct="1">
              <a:spcBef>
                <a:spcPct val="0"/>
              </a:spcBef>
              <a:buFontTx/>
              <a:buNone/>
            </a:pPr>
            <a:r>
              <a:rPr lang="en-GB" altLang="en-US" sz="1600" dirty="0">
                <a:latin typeface="Tw Cen MT Condensed" panose="020B0606020104020203" pitchFamily="34" charset="0"/>
              </a:rPr>
              <a:t>all pupils find a space within grid.</a:t>
            </a:r>
          </a:p>
          <a:p>
            <a:pPr eaLnBrk="1" hangingPunct="1">
              <a:spcBef>
                <a:spcPct val="0"/>
              </a:spcBef>
              <a:buFontTx/>
              <a:buNone/>
            </a:pPr>
            <a:r>
              <a:rPr lang="en-GB" altLang="en-US" sz="1600" b="1" i="1" u="sng" dirty="0">
                <a:latin typeface="Tw Cen MT Condensed" panose="020B0606020104020203" pitchFamily="34" charset="0"/>
              </a:rPr>
              <a:t>M/A – Flat side throughout, L/A – Can use hands</a:t>
            </a:r>
          </a:p>
        </p:txBody>
      </p:sp>
      <p:sp>
        <p:nvSpPr>
          <p:cNvPr id="11" name="Frame 10"/>
          <p:cNvSpPr/>
          <p:nvPr/>
        </p:nvSpPr>
        <p:spPr>
          <a:xfrm>
            <a:off x="4463901" y="2492325"/>
            <a:ext cx="3996531" cy="1080691"/>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46800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4895949"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5688112"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7992368" y="3140248"/>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7559774"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6119912" y="29965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6984306" y="2924348"/>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5746849"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5184081" y="2779886"/>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6840637" y="3212480"/>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6408837" y="2636217"/>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sp>
        <p:nvSpPr>
          <p:cNvPr id="24" name="TextBox 9"/>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Dribbling:</a:t>
            </a:r>
            <a:endParaRPr lang="en-GB" altLang="en-US" sz="1600">
              <a:latin typeface="Tw Cen MT Condensed" panose="020B0606020104020203" pitchFamily="34" charset="0"/>
            </a:endParaRPr>
          </a:p>
          <a:p>
            <a:pPr eaLnBrk="1" hangingPunct="1">
              <a:spcBef>
                <a:spcPct val="0"/>
              </a:spcBef>
            </a:pPr>
            <a:r>
              <a:rPr lang="en-GB" altLang="en-US" sz="1600">
                <a:latin typeface="Tw Cen MT Condensed" panose="020B0606020104020203" pitchFamily="34" charset="0"/>
              </a:rPr>
              <a:t>Keep flat side of stick in contact</a:t>
            </a:r>
          </a:p>
          <a:p>
            <a:pPr eaLnBrk="1" hangingPunct="1">
              <a:spcBef>
                <a:spcPct val="0"/>
              </a:spcBef>
              <a:buFontTx/>
              <a:buNone/>
            </a:pPr>
            <a:r>
              <a:rPr lang="en-GB" altLang="en-US" sz="1600">
                <a:latin typeface="Tw Cen MT Condensed" panose="020B0606020104020203" pitchFamily="34" charset="0"/>
              </a:rPr>
              <a:t>with the ball</a:t>
            </a:r>
          </a:p>
          <a:p>
            <a:pPr eaLnBrk="1" hangingPunct="1">
              <a:spcBef>
                <a:spcPct val="0"/>
              </a:spcBef>
            </a:pPr>
            <a:r>
              <a:rPr lang="en-GB" altLang="en-US" sz="1600">
                <a:latin typeface="Tw Cen MT Condensed" panose="020B0606020104020203" pitchFamily="34" charset="0"/>
              </a:rPr>
              <a:t>Keep the ball close</a:t>
            </a:r>
          </a:p>
          <a:p>
            <a:pPr eaLnBrk="1" hangingPunct="1">
              <a:spcBef>
                <a:spcPct val="0"/>
              </a:spcBef>
            </a:pPr>
            <a:r>
              <a:rPr lang="en-GB" altLang="en-US" sz="1600">
                <a:latin typeface="Tw Cen MT Condensed" panose="020B0606020104020203" pitchFamily="34" charset="0"/>
              </a:rPr>
              <a:t>Glance at ball and where</a:t>
            </a:r>
          </a:p>
          <a:p>
            <a:pPr eaLnBrk="1" hangingPunct="1">
              <a:spcBef>
                <a:spcPct val="0"/>
              </a:spcBef>
              <a:buFontTx/>
              <a:buNone/>
            </a:pPr>
            <a:r>
              <a:rPr lang="en-GB" altLang="en-US" sz="1600">
                <a:latin typeface="Tw Cen MT Condensed" panose="020B0606020104020203" pitchFamily="34" charset="0"/>
              </a:rPr>
              <a:t>you are travelling</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7"/>
          <p:cNvPicPr>
            <a:picLocks noChangeAspect="1" noChangeArrowheads="1"/>
          </p:cNvPicPr>
          <p:nvPr/>
        </p:nvPicPr>
        <p:blipFill>
          <a:blip r:embed="rId5">
            <a:extLst>
              <a:ext uri="{28A0092B-C50C-407E-A947-70E740481C1C}">
                <a14:useLocalDpi xmlns:a14="http://schemas.microsoft.com/office/drawing/2010/main" val="0"/>
              </a:ext>
            </a:extLst>
          </a:blip>
          <a:srcRect l="27348" t="47836" r="60619" b="29451"/>
          <a:stretch>
            <a:fillRect/>
          </a:stretch>
        </p:blipFill>
        <p:spPr bwMode="auto">
          <a:xfrm>
            <a:off x="7199610" y="836613"/>
            <a:ext cx="1116806" cy="13806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10"/>
          <p:cNvSpPr txBox="1">
            <a:spLocks noChangeArrowheads="1"/>
          </p:cNvSpPr>
          <p:nvPr/>
        </p:nvSpPr>
        <p:spPr bwMode="auto">
          <a:xfrm>
            <a:off x="17926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Dribble Return</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28" name="Oval 27"/>
          <p:cNvSpPr/>
          <p:nvPr/>
        </p:nvSpPr>
        <p:spPr>
          <a:xfrm>
            <a:off x="539552" y="4292079"/>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a:off x="90016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Oval 29"/>
          <p:cNvSpPr/>
          <p:nvPr/>
        </p:nvSpPr>
        <p:spPr>
          <a:xfrm>
            <a:off x="126020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1620242"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190770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2268314"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2628354"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2988394"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Oval 35"/>
          <p:cNvSpPr/>
          <p:nvPr/>
        </p:nvSpPr>
        <p:spPr>
          <a:xfrm>
            <a:off x="3348434"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p:nvPr/>
        </p:nvSpPr>
        <p:spPr>
          <a:xfrm>
            <a:off x="3780482"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Oval 37"/>
          <p:cNvSpPr/>
          <p:nvPr/>
        </p:nvSpPr>
        <p:spPr>
          <a:xfrm>
            <a:off x="4067944"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Multiply 38"/>
          <p:cNvSpPr/>
          <p:nvPr/>
        </p:nvSpPr>
        <p:spPr>
          <a:xfrm rot="5400000">
            <a:off x="538882"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0" name="Multiply 39"/>
          <p:cNvSpPr/>
          <p:nvPr/>
        </p:nvSpPr>
        <p:spPr>
          <a:xfrm rot="5400000">
            <a:off x="9709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1" name="Multiply 40"/>
          <p:cNvSpPr/>
          <p:nvPr/>
        </p:nvSpPr>
        <p:spPr>
          <a:xfrm rot="5400000">
            <a:off x="1402978"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2" name="Multiply 41"/>
          <p:cNvSpPr/>
          <p:nvPr/>
        </p:nvSpPr>
        <p:spPr>
          <a:xfrm rot="5400000">
            <a:off x="183649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3" name="Multiply 42"/>
          <p:cNvSpPr/>
          <p:nvPr/>
        </p:nvSpPr>
        <p:spPr>
          <a:xfrm rot="5400000">
            <a:off x="2196530"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4" name="Multiply 43"/>
          <p:cNvSpPr/>
          <p:nvPr/>
        </p:nvSpPr>
        <p:spPr>
          <a:xfrm rot="5400000">
            <a:off x="269912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5" name="Multiply 44"/>
          <p:cNvSpPr/>
          <p:nvPr/>
        </p:nvSpPr>
        <p:spPr>
          <a:xfrm rot="5400000">
            <a:off x="3132634" y="4868490"/>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6" name="Multiply 45"/>
          <p:cNvSpPr/>
          <p:nvPr/>
        </p:nvSpPr>
        <p:spPr>
          <a:xfrm rot="5400000">
            <a:off x="3564682"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7" name="Multiply 46"/>
          <p:cNvSpPr/>
          <p:nvPr/>
        </p:nvSpPr>
        <p:spPr>
          <a:xfrm rot="5400000">
            <a:off x="3995266" y="4868367"/>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48" name="Oval 47"/>
          <p:cNvSpPr/>
          <p:nvPr/>
        </p:nvSpPr>
        <p:spPr>
          <a:xfrm>
            <a:off x="539552"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90016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Oval 49"/>
          <p:cNvSpPr/>
          <p:nvPr/>
        </p:nvSpPr>
        <p:spPr>
          <a:xfrm>
            <a:off x="126020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Oval 50"/>
          <p:cNvSpPr/>
          <p:nvPr/>
        </p:nvSpPr>
        <p:spPr>
          <a:xfrm>
            <a:off x="1620242"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a:off x="1907704" y="4797152"/>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Oval 52"/>
          <p:cNvSpPr/>
          <p:nvPr/>
        </p:nvSpPr>
        <p:spPr>
          <a:xfrm>
            <a:off x="226831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Oval 53"/>
          <p:cNvSpPr/>
          <p:nvPr/>
        </p:nvSpPr>
        <p:spPr>
          <a:xfrm>
            <a:off x="262835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988394" y="4798169"/>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3275856" y="4795118"/>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363646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3996506"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Oval 58"/>
          <p:cNvSpPr/>
          <p:nvPr/>
        </p:nvSpPr>
        <p:spPr>
          <a:xfrm>
            <a:off x="4283968" y="4796135"/>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Oval 59"/>
          <p:cNvSpPr/>
          <p:nvPr/>
        </p:nvSpPr>
        <p:spPr>
          <a:xfrm>
            <a:off x="4356546" y="378904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TextBox 10"/>
          <p:cNvSpPr txBox="1">
            <a:spLocks noChangeArrowheads="1"/>
          </p:cNvSpPr>
          <p:nvPr/>
        </p:nvSpPr>
        <p:spPr bwMode="auto">
          <a:xfrm>
            <a:off x="4643313" y="3717032"/>
            <a:ext cx="4321175" cy="14157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Cone slalom </a:t>
            </a:r>
          </a:p>
          <a:p>
            <a:pPr eaLnBrk="1" hangingPunct="1">
              <a:spcBef>
                <a:spcPct val="0"/>
              </a:spcBef>
              <a:buFontTx/>
              <a:buNone/>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AutoNum type="arabicPeriod"/>
            </a:pPr>
            <a:endParaRPr lang="en-GB" altLang="en-US" sz="1400" u="sng" dirty="0"/>
          </a:p>
          <a:p>
            <a:pPr eaLnBrk="1" hangingPunct="1">
              <a:spcBef>
                <a:spcPct val="0"/>
              </a:spcBef>
              <a:buFontTx/>
              <a:buNone/>
            </a:pPr>
            <a:endParaRPr lang="en-GB" altLang="en-US" sz="1400" u="sng" dirty="0"/>
          </a:p>
        </p:txBody>
      </p:sp>
      <p:sp>
        <p:nvSpPr>
          <p:cNvPr id="62" name="Oval 61"/>
          <p:cNvSpPr/>
          <p:nvPr/>
        </p:nvSpPr>
        <p:spPr>
          <a:xfrm>
            <a:off x="77403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867645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74035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74035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74035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676456"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676456"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676456"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676456"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8676456"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17240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172400" y="4797152"/>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172400" y="4581128"/>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172400" y="4365104"/>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172400" y="4149080"/>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172400" y="3933056"/>
            <a:ext cx="72008" cy="72008"/>
          </a:xfrm>
          <a:prstGeom prst="ellipse">
            <a:avLst/>
          </a:prstGeom>
          <a:solidFill>
            <a:srgbClr val="68E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774035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73803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380312"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80312"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380312"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380312"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94826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6948264" y="47251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948264" y="44371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948264" y="414908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948264" y="39330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516216"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6516216"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516216"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6516216"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228184"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228184"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6228184"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228184"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94015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940152" y="47251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940152" y="43651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940152" y="40050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5580112"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5292080" y="49411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5580112"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292080" y="4149080"/>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8"/>
          <p:cNvSpPr txBox="1">
            <a:spLocks noChangeArrowheads="1"/>
          </p:cNvSpPr>
          <p:nvPr/>
        </p:nvSpPr>
        <p:spPr bwMode="auto">
          <a:xfrm>
            <a:off x="179512" y="522920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dribbling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go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7321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772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813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4522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3325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0526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2128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813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813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1723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3325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0932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4928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2128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8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3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defRPr/>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Dribbling Gates – </a:t>
            </a:r>
            <a:r>
              <a:rPr lang="en-GB" altLang="en-US" sz="1600" dirty="0">
                <a:latin typeface="Tw Cen MT Condensed" panose="020B0606020104020203" pitchFamily="34" charset="0"/>
              </a:rPr>
              <a:t>Lay out ‘gates’ using cones around your playing area. Use 3 colours to so, Red = Large space between cones. Blue = Medium space between cones. Yellow = Small space. Let the children practice dribbling through the gates, 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 how many gates can you go through in 1 minute. Go! </a:t>
            </a:r>
            <a:r>
              <a:rPr lang="en-GB" altLang="en-US" sz="1600" b="1" i="1" u="sng" dirty="0">
                <a:latin typeface="Tw Cen MT Condensed" panose="020B0606020104020203" pitchFamily="34" charset="0"/>
              </a:rPr>
              <a:t>M/A can only use Yellow gates</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6"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27"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86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5"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106" name="Rectangle 105"/>
          <p:cNvSpPr/>
          <p:nvPr/>
        </p:nvSpPr>
        <p:spPr>
          <a:xfrm>
            <a:off x="5364113" y="5387732"/>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745232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7740352" y="589178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37220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5652120" y="63958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012160" y="545974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436096" y="574777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5868144" y="581978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084168" y="60358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58822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6948264" y="639584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596336"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812360" y="639584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588224" y="553174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6588224" y="57477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7308304" y="610781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7236296" y="59637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5436096"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5652120" y="60358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12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 name="TextBox 8"/>
          <p:cNvSpPr txBox="1">
            <a:spLocks noChangeArrowheads="1"/>
          </p:cNvSpPr>
          <p:nvPr/>
        </p:nvSpPr>
        <p:spPr bwMode="auto">
          <a:xfrm>
            <a:off x="179512" y="367405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marL="0" indent="0">
              <a:spcBef>
                <a:spcPct val="0"/>
              </a:spcBef>
              <a:buNone/>
            </a:pPr>
            <a:r>
              <a:rPr lang="en-GB" altLang="en-US" sz="1600" dirty="0">
                <a:latin typeface="Tw Cen MT Condensed" panose="020B0606020104020203" pitchFamily="34" charset="0"/>
              </a:rPr>
              <a:t>Pupils practice skill in isolation, opposite partner. </a:t>
            </a:r>
          </a:p>
          <a:p>
            <a:pPr marL="0" indent="0">
              <a:spcBef>
                <a:spcPct val="0"/>
              </a:spcBef>
              <a:buNone/>
            </a:pPr>
            <a:r>
              <a:rPr lang="en-GB" altLang="en-US" sz="1600" dirty="0">
                <a:latin typeface="Tw Cen MT Condensed" panose="020B0606020104020203" pitchFamily="34" charset="0"/>
              </a:rPr>
              <a:t>Control, pass, control, pass. </a:t>
            </a:r>
            <a:endParaRPr lang="en-GB" altLang="en-US" sz="1600" i="1" dirty="0">
              <a:latin typeface="Tw Cen MT Condensed" panose="020B0606020104020203" pitchFamily="34" charset="0"/>
            </a:endParaRPr>
          </a:p>
          <a:p>
            <a:pPr marL="0" indent="0">
              <a:spcBef>
                <a:spcPct val="0"/>
              </a:spcBef>
              <a:buNone/>
            </a:pPr>
            <a:r>
              <a:rPr lang="en-GB" altLang="en-US" sz="1600" b="1" i="1" u="sng" dirty="0">
                <a:latin typeface="Tw Cen MT Condensed" panose="020B0606020104020203" pitchFamily="34" charset="0"/>
              </a:rPr>
              <a:t>M/A pupils should practice the skill over a greater distance,</a:t>
            </a:r>
          </a:p>
          <a:p>
            <a:pPr marL="0" indent="0">
              <a:spcBef>
                <a:spcPct val="0"/>
              </a:spcBef>
              <a:buNone/>
            </a:pPr>
            <a:r>
              <a:rPr lang="en-GB" altLang="en-US" sz="1600" b="1" i="1" u="sng" dirty="0">
                <a:latin typeface="Tw Cen MT Condensed" panose="020B0606020104020203" pitchFamily="34" charset="0"/>
              </a:rPr>
              <a:t>L/A Close together.</a:t>
            </a:r>
          </a:p>
        </p:txBody>
      </p:sp>
      <p:sp>
        <p:nvSpPr>
          <p:cNvPr id="130" name="Oval 129"/>
          <p:cNvSpPr/>
          <p:nvPr/>
        </p:nvSpPr>
        <p:spPr>
          <a:xfrm>
            <a:off x="4861496" y="4364087"/>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Oval 130"/>
          <p:cNvSpPr/>
          <p:nvPr/>
        </p:nvSpPr>
        <p:spPr>
          <a:xfrm>
            <a:off x="522210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2" name="Oval 131"/>
          <p:cNvSpPr/>
          <p:nvPr/>
        </p:nvSpPr>
        <p:spPr>
          <a:xfrm>
            <a:off x="558214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 name="Oval 132"/>
          <p:cNvSpPr/>
          <p:nvPr/>
        </p:nvSpPr>
        <p:spPr>
          <a:xfrm>
            <a:off x="5942186" y="436510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4" name="Oval 133"/>
          <p:cNvSpPr/>
          <p:nvPr/>
        </p:nvSpPr>
        <p:spPr>
          <a:xfrm>
            <a:off x="622964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6590258" y="429309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Oval 135"/>
          <p:cNvSpPr/>
          <p:nvPr/>
        </p:nvSpPr>
        <p:spPr>
          <a:xfrm>
            <a:off x="6950298" y="422108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7" name="Oval 136"/>
          <p:cNvSpPr/>
          <p:nvPr/>
        </p:nvSpPr>
        <p:spPr>
          <a:xfrm>
            <a:off x="7310338" y="4149080"/>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Oval 137"/>
          <p:cNvSpPr/>
          <p:nvPr/>
        </p:nvSpPr>
        <p:spPr>
          <a:xfrm>
            <a:off x="7670378" y="4077072"/>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9" name="Oval 138"/>
          <p:cNvSpPr/>
          <p:nvPr/>
        </p:nvSpPr>
        <p:spPr>
          <a:xfrm>
            <a:off x="8102426" y="4005064"/>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0" name="Oval 139"/>
          <p:cNvSpPr/>
          <p:nvPr/>
        </p:nvSpPr>
        <p:spPr>
          <a:xfrm>
            <a:off x="8389888" y="3933056"/>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1" name="Multiply 140"/>
          <p:cNvSpPr/>
          <p:nvPr/>
        </p:nvSpPr>
        <p:spPr>
          <a:xfrm rot="5400000">
            <a:off x="5003378"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2" name="Multiply 141"/>
          <p:cNvSpPr/>
          <p:nvPr/>
        </p:nvSpPr>
        <p:spPr>
          <a:xfrm rot="5400000">
            <a:off x="54354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3" name="Multiply 142"/>
          <p:cNvSpPr/>
          <p:nvPr/>
        </p:nvSpPr>
        <p:spPr>
          <a:xfrm rot="5400000">
            <a:off x="5867474"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4" name="Multiply 143"/>
          <p:cNvSpPr/>
          <p:nvPr/>
        </p:nvSpPr>
        <p:spPr>
          <a:xfrm rot="5400000">
            <a:off x="630098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5" name="Multiply 144"/>
          <p:cNvSpPr/>
          <p:nvPr/>
        </p:nvSpPr>
        <p:spPr>
          <a:xfrm rot="5400000">
            <a:off x="6661026"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6" name="Multiply 145"/>
          <p:cNvSpPr/>
          <p:nvPr/>
        </p:nvSpPr>
        <p:spPr>
          <a:xfrm rot="5400000">
            <a:off x="716361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7" name="Multiply 146"/>
          <p:cNvSpPr/>
          <p:nvPr/>
        </p:nvSpPr>
        <p:spPr>
          <a:xfrm rot="5400000">
            <a:off x="7597130" y="4940498"/>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8" name="Multiply 147"/>
          <p:cNvSpPr/>
          <p:nvPr/>
        </p:nvSpPr>
        <p:spPr>
          <a:xfrm rot="5400000">
            <a:off x="8029178"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9" name="Multiply 148"/>
          <p:cNvSpPr/>
          <p:nvPr/>
        </p:nvSpPr>
        <p:spPr>
          <a:xfrm rot="5400000">
            <a:off x="8459762" y="4940375"/>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0" name="Oval 149"/>
          <p:cNvSpPr/>
          <p:nvPr/>
        </p:nvSpPr>
        <p:spPr>
          <a:xfrm>
            <a:off x="4861496"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1" name="Oval 150"/>
          <p:cNvSpPr/>
          <p:nvPr/>
        </p:nvSpPr>
        <p:spPr>
          <a:xfrm>
            <a:off x="522210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Oval 151"/>
          <p:cNvSpPr/>
          <p:nvPr/>
        </p:nvSpPr>
        <p:spPr>
          <a:xfrm>
            <a:off x="558214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 name="Oval 152"/>
          <p:cNvSpPr/>
          <p:nvPr/>
        </p:nvSpPr>
        <p:spPr>
          <a:xfrm>
            <a:off x="5942186"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4" name="Oval 153"/>
          <p:cNvSpPr/>
          <p:nvPr/>
        </p:nvSpPr>
        <p:spPr>
          <a:xfrm>
            <a:off x="6229648" y="4869160"/>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 name="Oval 154"/>
          <p:cNvSpPr/>
          <p:nvPr/>
        </p:nvSpPr>
        <p:spPr>
          <a:xfrm>
            <a:off x="659025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6" name="Oval 155"/>
          <p:cNvSpPr/>
          <p:nvPr/>
        </p:nvSpPr>
        <p:spPr>
          <a:xfrm>
            <a:off x="695029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7" name="Oval 156"/>
          <p:cNvSpPr/>
          <p:nvPr/>
        </p:nvSpPr>
        <p:spPr>
          <a:xfrm>
            <a:off x="7310338" y="4870177"/>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8" name="Oval 157"/>
          <p:cNvSpPr/>
          <p:nvPr/>
        </p:nvSpPr>
        <p:spPr>
          <a:xfrm>
            <a:off x="7597800" y="4867126"/>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 name="Oval 158"/>
          <p:cNvSpPr/>
          <p:nvPr/>
        </p:nvSpPr>
        <p:spPr>
          <a:xfrm>
            <a:off x="795841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0" name="Oval 159"/>
          <p:cNvSpPr/>
          <p:nvPr/>
        </p:nvSpPr>
        <p:spPr>
          <a:xfrm>
            <a:off x="8318450"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Oval 160"/>
          <p:cNvSpPr/>
          <p:nvPr/>
        </p:nvSpPr>
        <p:spPr>
          <a:xfrm>
            <a:off x="8605912" y="4868143"/>
            <a:ext cx="71438" cy="7302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2" name="Oval 161"/>
          <p:cNvSpPr/>
          <p:nvPr/>
        </p:nvSpPr>
        <p:spPr>
          <a:xfrm>
            <a:off x="8678490" y="3861048"/>
            <a:ext cx="71438" cy="73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 name="Multiply 162"/>
          <p:cNvSpPr/>
          <p:nvPr/>
        </p:nvSpPr>
        <p:spPr>
          <a:xfrm rot="5400000">
            <a:off x="5013226" y="407640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4" name="Multiply 163"/>
          <p:cNvSpPr/>
          <p:nvPr/>
        </p:nvSpPr>
        <p:spPr>
          <a:xfrm rot="5400000">
            <a:off x="544527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5" name="Multiply 164"/>
          <p:cNvSpPr/>
          <p:nvPr/>
        </p:nvSpPr>
        <p:spPr>
          <a:xfrm rot="5400000">
            <a:off x="5877322"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6" name="Multiply 165"/>
          <p:cNvSpPr/>
          <p:nvPr/>
        </p:nvSpPr>
        <p:spPr>
          <a:xfrm rot="5400000">
            <a:off x="6310834" y="4076279"/>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7" name="Multiply 166"/>
          <p:cNvSpPr/>
          <p:nvPr/>
        </p:nvSpPr>
        <p:spPr>
          <a:xfrm rot="5400000">
            <a:off x="6670874" y="4004271"/>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8" name="Multiply 167"/>
          <p:cNvSpPr/>
          <p:nvPr/>
        </p:nvSpPr>
        <p:spPr>
          <a:xfrm rot="5400000">
            <a:off x="7173466" y="3932263"/>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9" name="Multiply 168"/>
          <p:cNvSpPr/>
          <p:nvPr/>
        </p:nvSpPr>
        <p:spPr>
          <a:xfrm rot="5400000">
            <a:off x="7606978" y="3860255"/>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0" name="Multiply 169"/>
          <p:cNvSpPr/>
          <p:nvPr/>
        </p:nvSpPr>
        <p:spPr>
          <a:xfrm rot="5400000">
            <a:off x="8039026" y="3788247"/>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1" name="Multiply 170"/>
          <p:cNvSpPr/>
          <p:nvPr/>
        </p:nvSpPr>
        <p:spPr>
          <a:xfrm rot="5400000">
            <a:off x="8469610" y="3716362"/>
            <a:ext cx="215900" cy="217487"/>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2"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Dribbling Gates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73" name="Rectangle 172"/>
          <p:cNvSpPr/>
          <p:nvPr/>
        </p:nvSpPr>
        <p:spPr>
          <a:xfrm>
            <a:off x="5868169" y="2420888"/>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95637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8244408" y="292494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p:cNvSpPr/>
          <p:nvPr/>
        </p:nvSpPr>
        <p:spPr>
          <a:xfrm>
            <a:off x="687625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6156176" y="3429000"/>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6516216" y="24928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5940152" y="278092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6372200" y="2852936"/>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6588224" y="306896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709228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7452320" y="3429000"/>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8100392"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8316416" y="342900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7092280" y="2564904"/>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7092280" y="27809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7812360" y="31409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7740352" y="299695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5940152"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6156176" y="306896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05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4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p>
          <a:p>
            <a:pPr>
              <a:spcBef>
                <a:spcPct val="0"/>
              </a:spcBef>
            </a:pP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in pairs:</a:t>
            </a:r>
            <a:r>
              <a:rPr lang="en-GB" altLang="en-US" sz="1600" dirty="0">
                <a:latin typeface="Tw Cen MT Condensed" panose="020B0606020104020203" pitchFamily="34" charset="0"/>
              </a:rPr>
              <a:t> Pupils organised into pairs of similar ability (use Coloured bibs to make this easier, Blue must partner up with a blue </a:t>
            </a:r>
            <a:r>
              <a:rPr lang="en-GB" altLang="en-US" sz="1600" dirty="0" err="1">
                <a:latin typeface="Tw Cen MT Condensed" panose="020B0606020104020203" pitchFamily="34" charset="0"/>
              </a:rPr>
              <a:t>etc</a:t>
            </a:r>
            <a:r>
              <a:rPr lang="en-GB" altLang="en-US" sz="1600" dirty="0">
                <a:latin typeface="Tw Cen MT Condensed" panose="020B0606020104020203" pitchFamily="34" charset="0"/>
              </a:rPr>
              <a:t>). Pupils practice skill in isolation, opposite partner.  Control, pass, control, pass. </a:t>
            </a:r>
            <a:r>
              <a:rPr lang="en-GB" altLang="en-US" sz="1600" i="1" dirty="0">
                <a:latin typeface="Tw Cen MT Condensed" panose="020B0606020104020203" pitchFamily="34" charset="0"/>
              </a:rPr>
              <a:t> </a:t>
            </a:r>
            <a:r>
              <a:rPr lang="en-GB" altLang="en-US" sz="1600" b="1" i="1" u="sng" dirty="0">
                <a:latin typeface="Tw Cen MT Condensed" panose="020B0606020104020203" pitchFamily="34" charset="0"/>
              </a:rPr>
              <a:t>M/A pupils should practice the skill over a greater distance, w/ both feet. L/A Close together.</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endParaRPr lang="en-GB" altLang="en-US" sz="1600" u="sng" dirty="0">
              <a:latin typeface="Tw Cen MT Condensed" panose="020B0606020104020203" pitchFamily="34" charset="0"/>
            </a:endParaRPr>
          </a:p>
        </p:txBody>
      </p:sp>
      <p:sp>
        <p:nvSpPr>
          <p:cNvPr id="1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21"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22"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5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a:spLocks noChangeArrowheads="1"/>
          </p:cNvSpPr>
          <p:nvPr/>
        </p:nvSpPr>
        <p:spPr bwMode="auto">
          <a:xfrm>
            <a:off x="179388" y="2348880"/>
            <a:ext cx="4321175"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‘Getting familiar with the stick’</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sp>
        <p:nvSpPr>
          <p:cNvPr id="11" name="Frame 10"/>
          <p:cNvSpPr/>
          <p:nvPr/>
        </p:nvSpPr>
        <p:spPr>
          <a:xfrm>
            <a:off x="359445" y="2674640"/>
            <a:ext cx="3996531" cy="936104"/>
          </a:xfrm>
          <a:prstGeom prst="frame">
            <a:avLst>
              <a:gd name="adj1" fmla="val 538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Tw Cen MT Condensed" panose="020B0606020104020203" pitchFamily="34" charset="0"/>
            </a:endParaRPr>
          </a:p>
        </p:txBody>
      </p:sp>
      <p:sp>
        <p:nvSpPr>
          <p:cNvPr id="12" name="Multiply 11"/>
          <p:cNvSpPr/>
          <p:nvPr/>
        </p:nvSpPr>
        <p:spPr>
          <a:xfrm rot="5400000">
            <a:off x="5755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 name="Multiply 12"/>
          <p:cNvSpPr/>
          <p:nvPr/>
        </p:nvSpPr>
        <p:spPr>
          <a:xfrm rot="5400000">
            <a:off x="791493"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4" name="Multiply 13"/>
          <p:cNvSpPr/>
          <p:nvPr/>
        </p:nvSpPr>
        <p:spPr>
          <a:xfrm rot="5400000">
            <a:off x="1583656"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5" name="Multiply 14"/>
          <p:cNvSpPr/>
          <p:nvPr/>
        </p:nvSpPr>
        <p:spPr>
          <a:xfrm rot="5400000">
            <a:off x="3887912" y="3250604"/>
            <a:ext cx="215900" cy="217488"/>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6" name="Multiply 15"/>
          <p:cNvSpPr/>
          <p:nvPr/>
        </p:nvSpPr>
        <p:spPr>
          <a:xfrm rot="5400000">
            <a:off x="3455318"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7" name="Multiply 16"/>
          <p:cNvSpPr/>
          <p:nvPr/>
        </p:nvSpPr>
        <p:spPr>
          <a:xfrm rot="5400000">
            <a:off x="2015456" y="31069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8" name="Multiply 17"/>
          <p:cNvSpPr/>
          <p:nvPr/>
        </p:nvSpPr>
        <p:spPr>
          <a:xfrm rot="5400000">
            <a:off x="2879850" y="3034704"/>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9" name="Multiply 18"/>
          <p:cNvSpPr/>
          <p:nvPr/>
        </p:nvSpPr>
        <p:spPr>
          <a:xfrm rot="5400000">
            <a:off x="1642393"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0" name="Multiply 19"/>
          <p:cNvSpPr/>
          <p:nvPr/>
        </p:nvSpPr>
        <p:spPr>
          <a:xfrm rot="5400000">
            <a:off x="1079625" y="289024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1" name="Multiply 20"/>
          <p:cNvSpPr/>
          <p:nvPr/>
        </p:nvSpPr>
        <p:spPr>
          <a:xfrm rot="5400000">
            <a:off x="2736181" y="3322836"/>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2" name="Multiply 21"/>
          <p:cNvSpPr/>
          <p:nvPr/>
        </p:nvSpPr>
        <p:spPr>
          <a:xfrm rot="5400000">
            <a:off x="2304381" y="2746573"/>
            <a:ext cx="215900" cy="215900"/>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23" name="TextBox 8"/>
          <p:cNvSpPr txBox="1">
            <a:spLocks noChangeArrowheads="1"/>
          </p:cNvSpPr>
          <p:nvPr/>
        </p:nvSpPr>
        <p:spPr bwMode="auto">
          <a:xfrm>
            <a:off x="17938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a:latin typeface="Tw Cen MT Condensed" panose="020B0606020104020203" pitchFamily="34" charset="0"/>
              </a:rPr>
              <a:t>Teaching Points – Stopping the ball:</a:t>
            </a:r>
          </a:p>
          <a:p>
            <a:pPr eaLnBrk="1" hangingPunct="1">
              <a:spcBef>
                <a:spcPct val="0"/>
              </a:spcBef>
            </a:pPr>
            <a:r>
              <a:rPr lang="en-GB" altLang="en-US" sz="1600">
                <a:latin typeface="Tw Cen MT Condensed" panose="020B0606020104020203" pitchFamily="34" charset="0"/>
              </a:rPr>
              <a:t>Bend knees to get close</a:t>
            </a:r>
          </a:p>
          <a:p>
            <a:pPr eaLnBrk="1" hangingPunct="1">
              <a:spcBef>
                <a:spcPct val="0"/>
              </a:spcBef>
            </a:pPr>
            <a:r>
              <a:rPr lang="en-GB" altLang="en-US" sz="1600">
                <a:latin typeface="Tw Cen MT Condensed" panose="020B0606020104020203" pitchFamily="34" charset="0"/>
              </a:rPr>
              <a:t> to the floor</a:t>
            </a:r>
          </a:p>
          <a:p>
            <a:pPr eaLnBrk="1" hangingPunct="1">
              <a:spcBef>
                <a:spcPct val="0"/>
              </a:spcBef>
            </a:pPr>
            <a:r>
              <a:rPr lang="en-GB" altLang="en-US" sz="1600">
                <a:latin typeface="Tw Cen MT Condensed" panose="020B0606020104020203" pitchFamily="34" charset="0"/>
              </a:rPr>
              <a:t>Place stick parallel to floor</a:t>
            </a:r>
          </a:p>
          <a:p>
            <a:pPr eaLnBrk="1" hangingPunct="1">
              <a:spcBef>
                <a:spcPct val="0"/>
              </a:spcBef>
            </a:pPr>
            <a:r>
              <a:rPr lang="en-GB" altLang="en-US" sz="1600">
                <a:latin typeface="Tw Cen MT Condensed" panose="020B0606020104020203" pitchFamily="34" charset="0"/>
              </a:rPr>
              <a:t>Use largest part of the stick</a:t>
            </a:r>
          </a:p>
          <a:p>
            <a:pPr eaLnBrk="1" hangingPunct="1">
              <a:spcBef>
                <a:spcPct val="0"/>
              </a:spcBef>
            </a:pPr>
            <a:r>
              <a:rPr lang="en-GB" altLang="en-US" sz="1600">
                <a:latin typeface="Tw Cen MT Condensed" panose="020B0606020104020203" pitchFamily="34" charset="0"/>
              </a:rPr>
              <a:t>Allow the ball to hit the stick, soft grip</a:t>
            </a:r>
          </a:p>
        </p:txBody>
      </p:sp>
      <p:pic>
        <p:nvPicPr>
          <p:cNvPr id="24" name="Picture 66"/>
          <p:cNvPicPr>
            <a:picLocks noChangeAspect="1" noChangeArrowheads="1"/>
          </p:cNvPicPr>
          <p:nvPr/>
        </p:nvPicPr>
        <p:blipFill>
          <a:blip r:embed="rId4" cstate="print">
            <a:extLst>
              <a:ext uri="{28A0092B-C50C-407E-A947-70E740481C1C}">
                <a14:useLocalDpi xmlns:a14="http://schemas.microsoft.com/office/drawing/2010/main" val="0"/>
              </a:ext>
            </a:extLst>
          </a:blip>
          <a:srcRect l="4596" t="50000" r="41608" b="19717"/>
          <a:stretch>
            <a:fillRect/>
          </a:stretch>
        </p:blipFill>
        <p:spPr bwMode="auto">
          <a:xfrm>
            <a:off x="2267744" y="1124670"/>
            <a:ext cx="2151063" cy="792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8"/>
          <p:cNvSpPr txBox="1">
            <a:spLocks noChangeArrowheads="1"/>
          </p:cNvSpPr>
          <p:nvPr/>
        </p:nvSpPr>
        <p:spPr bwMode="auto">
          <a:xfrm>
            <a:off x="179512" y="3659540"/>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Gates</a:t>
            </a:r>
          </a:p>
          <a:p>
            <a:pPr marL="0" indent="0" eaLnBrk="1" hangingPunct="1">
              <a:spcBef>
                <a:spcPct val="0"/>
              </a:spcBef>
              <a:buNone/>
            </a:pPr>
            <a:r>
              <a:rPr lang="en-GB" altLang="en-US" sz="1600" dirty="0">
                <a:latin typeface="Tw Cen MT Condensed" panose="020B0606020104020203" pitchFamily="34" charset="0"/>
              </a:rPr>
              <a:t>Red = Large space between cones. Blue = Medium space between cones.</a:t>
            </a:r>
          </a:p>
          <a:p>
            <a:pPr marL="0" indent="0" eaLnBrk="1" hangingPunct="1">
              <a:spcBef>
                <a:spcPct val="0"/>
              </a:spcBef>
              <a:buNone/>
            </a:pPr>
            <a:r>
              <a:rPr lang="en-GB" altLang="en-US" sz="1600" dirty="0">
                <a:latin typeface="Tw Cen MT Condensed" panose="020B0606020104020203" pitchFamily="34" charset="0"/>
              </a:rPr>
              <a:t>Yellow = Small space. Let the children practice passing through the gates,</a:t>
            </a:r>
          </a:p>
          <a:p>
            <a:pPr marL="0" indent="0" eaLnBrk="1" hangingPunct="1">
              <a:spcBef>
                <a:spcPct val="0"/>
              </a:spcBef>
              <a:buNone/>
            </a:pPr>
            <a:r>
              <a:rPr lang="en-GB" altLang="en-US" sz="1600" dirty="0">
                <a:latin typeface="Tw Cen MT Condensed" panose="020B0606020104020203" pitchFamily="34" charset="0"/>
              </a:rPr>
              <a:t>ensuring they keep the ball close to them.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 time limit,</a:t>
            </a:r>
          </a:p>
          <a:p>
            <a:pPr marL="0" indent="0" eaLnBrk="1" hangingPunct="1">
              <a:spcBef>
                <a:spcPct val="0"/>
              </a:spcBef>
              <a:buNone/>
            </a:pPr>
            <a:r>
              <a:rPr lang="en-GB" altLang="en-US" sz="1600" dirty="0">
                <a:latin typeface="Tw Cen MT Condensed" panose="020B0606020104020203" pitchFamily="34" charset="0"/>
              </a:rPr>
              <a:t>how many gates can you pass through in 1 minute. Go!</a:t>
            </a:r>
          </a:p>
          <a:p>
            <a:pPr marL="0" indent="0" eaLnBrk="1" hangingPunct="1">
              <a:spcBef>
                <a:spcPct val="0"/>
              </a:spcBef>
              <a:buNone/>
            </a:pPr>
            <a:r>
              <a:rPr lang="en-GB" altLang="en-US" sz="1600" b="1" i="1" u="sng" dirty="0">
                <a:latin typeface="Tw Cen MT Condensed" panose="020B0606020104020203" pitchFamily="34" charset="0"/>
              </a:rPr>
              <a:t>M/A can only use Yellow gates</a:t>
            </a:r>
            <a:endParaRPr lang="en-GB" altLang="en-US" sz="1600" u="sng" dirty="0">
              <a:latin typeface="Tw Cen MT Condensed" panose="020B0606020104020203" pitchFamily="34" charset="0"/>
            </a:endParaRPr>
          </a:p>
        </p:txBody>
      </p:sp>
      <p:sp>
        <p:nvSpPr>
          <p:cNvPr id="26" name="Rectangle 25"/>
          <p:cNvSpPr/>
          <p:nvPr/>
        </p:nvSpPr>
        <p:spPr>
          <a:xfrm>
            <a:off x="5364113" y="3803556"/>
            <a:ext cx="2808287"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5232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740352" y="4307612"/>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37220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652120" y="4811668"/>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012160" y="3875564"/>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436096" y="4163596"/>
            <a:ext cx="72008"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68144" y="4235604"/>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4168" y="445162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58822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48264" y="4811668"/>
            <a:ext cx="72008"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596336"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12360" y="481166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588224" y="3947572"/>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588224" y="416359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308304" y="4523636"/>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296" y="4379620"/>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436096"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52120" y="4451628"/>
            <a:ext cx="72008"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63"/>
          <p:cNvSpPr txBox="1">
            <a:spLocks noChangeArrowheads="1"/>
          </p:cNvSpPr>
          <p:nvPr/>
        </p:nvSpPr>
        <p:spPr bwMode="auto">
          <a:xfrm>
            <a:off x="4572000" y="765175"/>
            <a:ext cx="43927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Teaching Points – Push Passing:</a:t>
            </a:r>
            <a:endParaRPr lang="en-GB" altLang="en-US" sz="1600" dirty="0">
              <a:latin typeface="Tw Cen MT Condensed" panose="020B0606020104020203" pitchFamily="34" charset="0"/>
            </a:endParaRPr>
          </a:p>
          <a:p>
            <a:pPr eaLnBrk="1" hangingPunct="1">
              <a:spcBef>
                <a:spcPct val="0"/>
              </a:spcBef>
            </a:pPr>
            <a:r>
              <a:rPr lang="en-GB" altLang="en-US" sz="1600" dirty="0">
                <a:latin typeface="Tw Cen MT Condensed" panose="020B0606020104020203" pitchFamily="34" charset="0"/>
              </a:rPr>
              <a:t>Keep flat side of stick in contact</a:t>
            </a:r>
          </a:p>
          <a:p>
            <a:pPr eaLnBrk="1" hangingPunct="1">
              <a:spcBef>
                <a:spcPct val="0"/>
              </a:spcBef>
              <a:buFontTx/>
              <a:buNone/>
            </a:pPr>
            <a:r>
              <a:rPr lang="en-GB" altLang="en-US" sz="1600" dirty="0">
                <a:latin typeface="Tw Cen MT Condensed" panose="020B0606020104020203" pitchFamily="34" charset="0"/>
              </a:rPr>
              <a:t>with the ball</a:t>
            </a:r>
          </a:p>
          <a:p>
            <a:pPr eaLnBrk="1" hangingPunct="1">
              <a:spcBef>
                <a:spcPct val="0"/>
              </a:spcBef>
            </a:pPr>
            <a:r>
              <a:rPr lang="en-GB" altLang="en-US" sz="1600" dirty="0">
                <a:latin typeface="Tw Cen MT Condensed" panose="020B0606020104020203" pitchFamily="34" charset="0"/>
              </a:rPr>
              <a:t>Drag ball from outside of right</a:t>
            </a:r>
          </a:p>
          <a:p>
            <a:pPr eaLnBrk="1" hangingPunct="1">
              <a:spcBef>
                <a:spcPct val="0"/>
              </a:spcBef>
              <a:buFontTx/>
              <a:buNone/>
            </a:pPr>
            <a:r>
              <a:rPr lang="en-GB" altLang="en-US" sz="1600" dirty="0">
                <a:latin typeface="Tw Cen MT Condensed" panose="020B0606020104020203" pitchFamily="34" charset="0"/>
              </a:rPr>
              <a:t>foot until level with left foot</a:t>
            </a:r>
          </a:p>
          <a:p>
            <a:pPr eaLnBrk="1" hangingPunct="1">
              <a:spcBef>
                <a:spcPct val="0"/>
              </a:spcBef>
            </a:pPr>
            <a:r>
              <a:rPr lang="en-GB" altLang="en-US" sz="1600" dirty="0">
                <a:latin typeface="Tw Cen MT Condensed" panose="020B0606020104020203" pitchFamily="34" charset="0"/>
              </a:rPr>
              <a:t>Push ball softly to target</a:t>
            </a:r>
          </a:p>
        </p:txBody>
      </p:sp>
      <p:pic>
        <p:nvPicPr>
          <p:cNvPr id="46" name="Picture 61"/>
          <p:cNvPicPr>
            <a:picLocks noChangeAspect="1" noChangeArrowheads="1"/>
          </p:cNvPicPr>
          <p:nvPr/>
        </p:nvPicPr>
        <p:blipFill>
          <a:blip r:embed="rId5">
            <a:extLst>
              <a:ext uri="{28A0092B-C50C-407E-A947-70E740481C1C}">
                <a14:useLocalDpi xmlns:a14="http://schemas.microsoft.com/office/drawing/2010/main" val="0"/>
              </a:ext>
            </a:extLst>
          </a:blip>
          <a:srcRect l="5057" t="33777" r="45045" b="32697"/>
          <a:stretch>
            <a:fillRect/>
          </a:stretch>
        </p:blipFill>
        <p:spPr bwMode="auto">
          <a:xfrm>
            <a:off x="6948264" y="800819"/>
            <a:ext cx="1512168" cy="664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62"/>
          <p:cNvPicPr>
            <a:picLocks noChangeAspect="1" noChangeArrowheads="1"/>
          </p:cNvPicPr>
          <p:nvPr/>
        </p:nvPicPr>
        <p:blipFill>
          <a:blip r:embed="rId6">
            <a:extLst>
              <a:ext uri="{28A0092B-C50C-407E-A947-70E740481C1C}">
                <a14:useLocalDpi xmlns:a14="http://schemas.microsoft.com/office/drawing/2010/main" val="0"/>
              </a:ext>
            </a:extLst>
          </a:blip>
          <a:srcRect l="1866" t="32697" r="42213" b="22961"/>
          <a:stretch>
            <a:fillRect/>
          </a:stretch>
        </p:blipFill>
        <p:spPr bwMode="auto">
          <a:xfrm>
            <a:off x="7020272" y="1540177"/>
            <a:ext cx="1417464" cy="736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 name="TextBox 8"/>
          <p:cNvSpPr txBox="1">
            <a:spLocks noChangeArrowheads="1"/>
          </p:cNvSpPr>
          <p:nvPr/>
        </p:nvSpPr>
        <p:spPr bwMode="auto">
          <a:xfrm>
            <a:off x="4572124" y="2348880"/>
            <a:ext cx="439305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Passing in Pairs</a:t>
            </a: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13" y="2452284"/>
            <a:ext cx="3024956" cy="109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8"/>
          <p:cNvSpPr txBox="1">
            <a:spLocks noChangeArrowheads="1"/>
          </p:cNvSpPr>
          <p:nvPr/>
        </p:nvSpPr>
        <p:spPr bwMode="auto">
          <a:xfrm>
            <a:off x="179512" y="5243716"/>
            <a:ext cx="878522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anose="020B0606020104020203" pitchFamily="34" charset="0"/>
              </a:rPr>
              <a:t>‘</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a:t>
            </a:r>
          </a:p>
          <a:p>
            <a:pPr marL="0" indent="0" eaLnBrk="1" hangingPunct="1">
              <a:spcBef>
                <a:spcPct val="0"/>
              </a:spcBef>
              <a:buNone/>
            </a:pPr>
            <a:r>
              <a:rPr lang="en-GB" altLang="en-US" sz="1600" dirty="0">
                <a:latin typeface="Tw Cen MT Condensed" panose="020B0606020104020203" pitchFamily="34" charset="0"/>
              </a:rPr>
              <a:t>Mark out some large grids (we want to set up these exercises to favour the ‘passers’</a:t>
            </a:r>
          </a:p>
          <a:p>
            <a:pPr marL="0" indent="0" eaLnBrk="1" hangingPunct="1">
              <a:spcBef>
                <a:spcPct val="0"/>
              </a:spcBef>
              <a:buNone/>
            </a:pPr>
            <a:r>
              <a:rPr lang="en-GB" altLang="en-US" sz="1600" dirty="0">
                <a:latin typeface="Tw Cen MT Condensed" panose="020B0606020104020203" pitchFamily="34" charset="0"/>
              </a:rPr>
              <a:t>not the ‘defender’), within which we want a team of 5 or 6 to keep the ball away from</a:t>
            </a:r>
          </a:p>
          <a:p>
            <a:pPr marL="0" indent="0" eaLnBrk="1" hangingPunct="1">
              <a:spcBef>
                <a:spcPct val="0"/>
              </a:spcBef>
              <a:buNone/>
            </a:pPr>
            <a:r>
              <a:rPr lang="en-GB" altLang="en-US" sz="1600" dirty="0">
                <a:latin typeface="Tw Cen MT Condensed" panose="020B0606020104020203" pitchFamily="34" charset="0"/>
              </a:rPr>
              <a:t>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a:t>
            </a:r>
          </a:p>
          <a:p>
            <a:pPr marL="0" indent="0" eaLnBrk="1" hangingPunct="1">
              <a:spcBef>
                <a:spcPct val="0"/>
              </a:spcBef>
              <a:buNone/>
            </a:pPr>
            <a:r>
              <a:rPr lang="en-GB" altLang="en-US" sz="1600" dirty="0">
                <a:latin typeface="Tw Cen MT Condensed" panose="020B0606020104020203" pitchFamily="34" charset="0"/>
              </a:rPr>
              <a:t>target, if the ‘passers’ meet this – they get a goal! </a:t>
            </a:r>
            <a:r>
              <a:rPr lang="en-GB" altLang="en-US" sz="1600" b="1" i="1" u="sng" dirty="0">
                <a:latin typeface="Tw Cen MT Condensed" panose="020B0606020104020203" pitchFamily="34" charset="0"/>
              </a:rPr>
              <a:t>Ensure that M/A play with</a:t>
            </a:r>
          </a:p>
          <a:p>
            <a:pPr marL="0" indent="0" eaLnBrk="1" hangingPunct="1">
              <a:spcBef>
                <a:spcPct val="0"/>
              </a:spcBef>
              <a:buNone/>
            </a:pPr>
            <a:r>
              <a:rPr lang="en-GB" altLang="en-US" sz="1600" b="1" i="1" u="sng" dirty="0">
                <a:latin typeface="Tw Cen MT Condensed" panose="020B0606020104020203" pitchFamily="34" charset="0"/>
              </a:rPr>
              <a:t>children of a similar ability, likewise for L/A.</a:t>
            </a:r>
            <a:endParaRPr lang="en-GB" altLang="en-US" sz="1600" u="sng" dirty="0">
              <a:latin typeface="Tw Cen MT Condensed" panose="020B0606020104020203" pitchFamily="34" charset="0"/>
            </a:endParaRPr>
          </a:p>
        </p:txBody>
      </p:sp>
      <p:sp>
        <p:nvSpPr>
          <p:cNvPr id="2048" name="Rectangle 2047"/>
          <p:cNvSpPr/>
          <p:nvPr/>
        </p:nvSpPr>
        <p:spPr>
          <a:xfrm>
            <a:off x="5688124"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Multiply 113"/>
          <p:cNvSpPr/>
          <p:nvPr/>
        </p:nvSpPr>
        <p:spPr>
          <a:xfrm rot="5400000">
            <a:off x="5724922" y="6380535"/>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5" name="Multiply 114"/>
          <p:cNvSpPr/>
          <p:nvPr/>
        </p:nvSpPr>
        <p:spPr>
          <a:xfrm rot="5400000">
            <a:off x="6227515" y="6280040"/>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6" name="Multiply 115"/>
          <p:cNvSpPr/>
          <p:nvPr/>
        </p:nvSpPr>
        <p:spPr>
          <a:xfrm rot="5400000">
            <a:off x="6408997" y="5444431"/>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7" name="Multiply 116"/>
          <p:cNvSpPr/>
          <p:nvPr/>
        </p:nvSpPr>
        <p:spPr>
          <a:xfrm rot="5400000">
            <a:off x="5709205" y="5444432"/>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8" name="Multiply 117"/>
          <p:cNvSpPr/>
          <p:nvPr/>
        </p:nvSpPr>
        <p:spPr>
          <a:xfrm rot="5400000">
            <a:off x="5796197" y="5840599"/>
            <a:ext cx="215900" cy="217487"/>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19" name="Multiply 118"/>
          <p:cNvSpPr/>
          <p:nvPr/>
        </p:nvSpPr>
        <p:spPr>
          <a:xfrm rot="5400000">
            <a:off x="6227493" y="594855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0" name="Rectangle 119"/>
          <p:cNvSpPr/>
          <p:nvPr/>
        </p:nvSpPr>
        <p:spPr>
          <a:xfrm>
            <a:off x="6732240"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rot="5400000">
            <a:off x="6800795" y="5949943"/>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2" name="Multiply 121"/>
          <p:cNvSpPr/>
          <p:nvPr/>
        </p:nvSpPr>
        <p:spPr>
          <a:xfrm rot="5400000">
            <a:off x="7127412" y="63576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3" name="Multiply 122"/>
          <p:cNvSpPr/>
          <p:nvPr/>
        </p:nvSpPr>
        <p:spPr>
          <a:xfrm rot="5400000">
            <a:off x="7487654" y="5624699"/>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4" name="Multiply 123"/>
          <p:cNvSpPr/>
          <p:nvPr/>
        </p:nvSpPr>
        <p:spPr>
          <a:xfrm rot="5400000">
            <a:off x="6753321" y="54444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5" name="Multiply 124"/>
          <p:cNvSpPr/>
          <p:nvPr/>
        </p:nvSpPr>
        <p:spPr>
          <a:xfrm rot="5400000">
            <a:off x="7166795" y="5660332"/>
            <a:ext cx="215900" cy="21748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6" name="Multiply 125"/>
          <p:cNvSpPr/>
          <p:nvPr/>
        </p:nvSpPr>
        <p:spPr>
          <a:xfrm rot="5400000">
            <a:off x="7058051" y="6064140"/>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7" name="Rectangle 126"/>
          <p:cNvSpPr/>
          <p:nvPr/>
        </p:nvSpPr>
        <p:spPr>
          <a:xfrm>
            <a:off x="7740352" y="5445224"/>
            <a:ext cx="936104"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Multiply 127"/>
          <p:cNvSpPr/>
          <p:nvPr/>
        </p:nvSpPr>
        <p:spPr>
          <a:xfrm rot="5400000">
            <a:off x="7733202" y="601165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29" name="Multiply 128"/>
          <p:cNvSpPr/>
          <p:nvPr/>
        </p:nvSpPr>
        <p:spPr>
          <a:xfrm rot="5400000">
            <a:off x="8135524" y="63576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0" name="Multiply 129"/>
          <p:cNvSpPr/>
          <p:nvPr/>
        </p:nvSpPr>
        <p:spPr>
          <a:xfrm rot="5400000">
            <a:off x="8452878" y="550321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1" name="Multiply 130"/>
          <p:cNvSpPr/>
          <p:nvPr/>
        </p:nvSpPr>
        <p:spPr>
          <a:xfrm rot="5400000">
            <a:off x="7761433" y="5444432"/>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2" name="Multiply 131"/>
          <p:cNvSpPr/>
          <p:nvPr/>
        </p:nvSpPr>
        <p:spPr>
          <a:xfrm rot="5400000">
            <a:off x="8385850" y="6119607"/>
            <a:ext cx="215900" cy="21748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
        <p:nvSpPr>
          <p:cNvPr id="133" name="Multiply 132"/>
          <p:cNvSpPr/>
          <p:nvPr/>
        </p:nvSpPr>
        <p:spPr>
          <a:xfrm rot="5400000">
            <a:off x="7978920" y="5614496"/>
            <a:ext cx="215900" cy="21748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Tw Cen MT Condensed" panose="020B0606020104020203" pitchFamily="34" charset="0"/>
            </a:endParaRPr>
          </a:p>
        </p:txBody>
      </p:sp>
    </p:spTree>
    <p:extLst>
      <p:ext uri="{BB962C8B-B14F-4D97-AF65-F5344CB8AC3E}">
        <p14:creationId xmlns:p14="http://schemas.microsoft.com/office/powerpoint/2010/main" val="381737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Hockey Year 4- Lesson 5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8"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9"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ttp://tummax.com/wp-content/uploads/2015/05/w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79388" y="3273946"/>
            <a:ext cx="8785225" cy="3539430"/>
          </a:xfrm>
          <a:prstGeom prst="rect">
            <a:avLst/>
          </a:prstGeom>
          <a:noFill/>
          <a:ln w="9525">
            <a:solidFill>
              <a:schemeClr val="tx1"/>
            </a:solidFill>
            <a:miter lim="800000"/>
            <a:headEnd/>
            <a:tailEnd/>
          </a:ln>
        </p:spPr>
        <p:txBody>
          <a:bodyPr>
            <a:spAutoFit/>
          </a:bodyPr>
          <a:lstStyle/>
          <a:p>
            <a:pPr>
              <a:defRPr/>
            </a:pPr>
            <a:r>
              <a:rPr lang="en-GB" sz="1600" u="sng" dirty="0">
                <a:latin typeface="Tw Cen MT Condensed" panose="020B0606020104020203" pitchFamily="34" charset="0"/>
              </a:rPr>
              <a:t>1.Warm-up – </a:t>
            </a:r>
            <a:r>
              <a:rPr lang="en-GB" sz="1600" dirty="0">
                <a:latin typeface="Tw Cen MT Condensed" panose="020B0606020104020203" pitchFamily="34" charset="0"/>
              </a:rPr>
              <a:t>Pupils start jogging around the playing area avoiding each other &amp; listening, when the teacher calls out “French Potty!” children must freeze with their knee’s bent and their back straight! STRETCH, then repeat &amp; move to </a:t>
            </a:r>
            <a:r>
              <a:rPr lang="en-GB" sz="1600" u="sng" dirty="0">
                <a:latin typeface="Tw Cen MT Condensed" panose="020B0606020104020203" pitchFamily="34" charset="0"/>
              </a:rPr>
              <a:t>‘Getting familiar with the stick’ (see prev. lesson)</a:t>
            </a:r>
            <a:endParaRPr lang="en-GB" altLang="en-US" sz="1600"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2. Passing gates (In pairs): </a:t>
            </a:r>
            <a:r>
              <a:rPr lang="en-GB" altLang="en-US" sz="1600" dirty="0">
                <a:latin typeface="Tw Cen MT Condensed" panose="020B0606020104020203" pitchFamily="34" charset="0"/>
              </a:rPr>
              <a:t>Spread pairs out around space. Pupils must try to pass the ball to their partner through a gate. Set a time limit and see how many gates they can complete. Each gate equals a point. </a:t>
            </a:r>
            <a:r>
              <a:rPr lang="en-GB" altLang="en-US" sz="1600" b="1" i="1" u="sng" dirty="0">
                <a:latin typeface="Tw Cen MT Condensed" panose="020B0606020104020203" pitchFamily="34" charset="0"/>
              </a:rPr>
              <a:t>M/A Use smaller gates. L/A Use larger gates</a:t>
            </a:r>
          </a:p>
          <a:p>
            <a:pPr>
              <a:spcBef>
                <a:spcPct val="0"/>
              </a:spcBef>
            </a:pPr>
            <a:r>
              <a:rPr lang="en-GB" altLang="en-US" sz="1600" b="1" i="1" u="sng" dirty="0">
                <a:latin typeface="Tw Cen MT Condensed" panose="020B0606020104020203" pitchFamily="34" charset="0"/>
              </a:rPr>
              <a:t> </a:t>
            </a:r>
            <a:r>
              <a:rPr lang="en-GB" altLang="en-US" sz="1600" dirty="0">
                <a:latin typeface="Tw Cen MT Condensed" panose="020B0606020104020203" pitchFamily="34" charset="0"/>
              </a:rPr>
              <a:t>Red = Large space between cones. Blue = Medium space between cones. Yellow = Small space.</a:t>
            </a: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3. </a:t>
            </a:r>
            <a:r>
              <a:rPr lang="en-GB" altLang="en-US" sz="1600" u="sng" dirty="0" err="1">
                <a:latin typeface="Tw Cen MT Condensed" panose="020B0606020104020203" pitchFamily="34" charset="0"/>
              </a:rPr>
              <a:t>Keepball</a:t>
            </a:r>
            <a:r>
              <a:rPr lang="en-GB" altLang="en-US" sz="1600" u="sng" dirty="0">
                <a:latin typeface="Tw Cen MT Condensed" panose="020B0606020104020203" pitchFamily="34" charset="0"/>
              </a:rPr>
              <a:t> – </a:t>
            </a:r>
            <a:r>
              <a:rPr lang="en-GB" altLang="en-US" sz="1600" dirty="0">
                <a:latin typeface="Tw Cen MT Condensed" panose="020B0606020104020203" pitchFamily="34" charset="0"/>
              </a:rPr>
              <a:t>Our children are now ready to execute their push pass against opposition. The way that we start to introduce them to this skill is through ‘</a:t>
            </a:r>
            <a:r>
              <a:rPr lang="en-GB" altLang="en-US" sz="1600" dirty="0" err="1">
                <a:latin typeface="Tw Cen MT Condensed" panose="020B0606020104020203" pitchFamily="34" charset="0"/>
              </a:rPr>
              <a:t>Keepball</a:t>
            </a:r>
            <a:r>
              <a:rPr lang="en-GB" altLang="en-US" sz="1600" dirty="0">
                <a:latin typeface="Tw Cen MT Condensed" panose="020B0606020104020203" pitchFamily="34" charset="0"/>
              </a:rPr>
              <a:t>’. Mark out some large grids (we want to set up these exercises to favour the ‘passers’ not the ‘defender’), within which we want a team of 5 or 6 to keep the ball away from the defender who tries to intercept it!. </a:t>
            </a:r>
            <a:r>
              <a:rPr lang="en-GB" altLang="en-US" sz="1600" b="1" dirty="0">
                <a:latin typeface="Tw Cen MT Condensed" panose="020B0606020104020203" pitchFamily="34" charset="0"/>
              </a:rPr>
              <a:t>PROGRESSION – </a:t>
            </a:r>
            <a:r>
              <a:rPr lang="en-GB" altLang="en-US" sz="1600" dirty="0">
                <a:latin typeface="Tw Cen MT Condensed" panose="020B0606020104020203" pitchFamily="34" charset="0"/>
              </a:rPr>
              <a:t>Set an amount of passes as a target, if the ‘passers’ meet this – they get a goal! </a:t>
            </a:r>
            <a:r>
              <a:rPr lang="en-GB" altLang="en-US" sz="1600" b="1" i="1" u="sng" dirty="0">
                <a:latin typeface="Tw Cen MT Condensed" panose="020B0606020104020203" pitchFamily="34" charset="0"/>
              </a:rPr>
              <a:t>Ensure that M/A play with children of a similar ability, likewise for L/A.</a:t>
            </a:r>
          </a:p>
          <a:p>
            <a:pPr>
              <a:spcBef>
                <a:spcPct val="0"/>
              </a:spcBef>
            </a:pPr>
            <a:endParaRPr lang="en-GB" altLang="en-US" sz="1600" b="1" i="1" u="sng" dirty="0">
              <a:latin typeface="Tw Cen MT Condensed" panose="020B0606020104020203" pitchFamily="34" charset="0"/>
            </a:endParaRPr>
          </a:p>
          <a:p>
            <a:pPr>
              <a:spcBef>
                <a:spcPct val="0"/>
              </a:spcBef>
            </a:pPr>
            <a:r>
              <a:rPr lang="en-GB" altLang="en-US" sz="1600" u="sng" dirty="0">
                <a:latin typeface="Tw Cen MT Condensed" panose="020B0606020104020203" pitchFamily="34" charset="0"/>
              </a:rPr>
              <a:t>4. ‘4 Square’ – </a:t>
            </a:r>
            <a:r>
              <a:rPr lang="en-GB" altLang="en-US" sz="1600" dirty="0">
                <a:latin typeface="Tw Cen MT Condensed" panose="020B0606020104020203" pitchFamily="34" charset="0"/>
              </a:rPr>
              <a:t>In the game of ‘4 square’ a pitch is made up of quarters. Each team consists of 4 players (one in each quarter). The team with the ball has to attempt to pass the ball into every quarter in order they wish. When one player receives a pass, the opposition player in that quarter </a:t>
            </a:r>
            <a:r>
              <a:rPr lang="en-GB" altLang="en-US" sz="1600" u="sng" dirty="0">
                <a:latin typeface="Tw Cen MT Condensed" panose="020B0606020104020203" pitchFamily="34" charset="0"/>
              </a:rPr>
              <a:t>must</a:t>
            </a:r>
            <a:r>
              <a:rPr lang="en-GB" altLang="en-US" sz="1600" dirty="0">
                <a:latin typeface="Tw Cen MT Condensed" panose="020B0606020104020203" pitchFamily="34" charset="0"/>
              </a:rPr>
              <a:t> step out to allow him to attempt to make a pass to a team mate. The opposition stay in the remaining quarters and attempt to intercept the pass. </a:t>
            </a:r>
            <a:r>
              <a:rPr lang="en-GB" altLang="en-US" sz="1600" b="1" i="1" u="sng" dirty="0">
                <a:latin typeface="Tw Cen MT Condensed" panose="020B0606020104020203" pitchFamily="34" charset="0"/>
              </a:rPr>
              <a:t>L/A players will play in bigger area’s, M/A players play the game in smaller areas</a:t>
            </a:r>
            <a:endParaRPr lang="en-GB" altLang="en-US" sz="1600" u="sng" dirty="0">
              <a:latin typeface="Tw Cen MT Condensed" panose="020B0606020104020203" pitchFamily="34" charset="0"/>
            </a:endParaRPr>
          </a:p>
        </p:txBody>
      </p:sp>
      <p:sp>
        <p:nvSpPr>
          <p:cNvPr id="15" name="AutoShape 6" descr="Image result for field hockey cartoon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625" y="91670"/>
            <a:ext cx="828175" cy="551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84556"/>
            <a:ext cx="828175" cy="55167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bwMode="auto">
          <a:xfrm>
            <a:off x="179388" y="765175"/>
            <a:ext cx="3240087" cy="1152525"/>
          </a:xfrm>
          <a:prstGeom prst="rect">
            <a:avLst/>
          </a:prstGeom>
          <a:solidFill>
            <a:schemeClr val="tx2">
              <a:lumMod val="40000"/>
              <a:lumOff val="60000"/>
            </a:schemeClr>
          </a:solidFill>
          <a:ln w="9525">
            <a:solidFill>
              <a:schemeClr val="tx1"/>
            </a:solid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rPr>
              <a:t>Learning Objectives: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1 –  Develop pupil’s ability to pass the Hockey ball to teammates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L.O 2 –  Develop pupil’s ability to apply skill in a competitive environment </a:t>
            </a:r>
          </a:p>
        </p:txBody>
      </p:sp>
      <p:sp>
        <p:nvSpPr>
          <p:cNvPr id="19" name="Subtitle 2"/>
          <p:cNvSpPr txBox="1">
            <a:spLocks/>
          </p:cNvSpPr>
          <p:nvPr/>
        </p:nvSpPr>
        <p:spPr>
          <a:xfrm>
            <a:off x="3492500" y="765175"/>
            <a:ext cx="5472113" cy="1152525"/>
          </a:xfrm>
          <a:prstGeom prst="rect">
            <a:avLst/>
          </a:prstGeom>
          <a:solidFill>
            <a:schemeClr val="tx2">
              <a:lumMod val="40000"/>
              <a:lumOff val="60000"/>
            </a:schemeClr>
          </a:solidFill>
          <a:ln>
            <a:solidFill>
              <a:schemeClr val="tx1"/>
            </a:solidFill>
          </a:ln>
        </p:spPr>
        <p:txBody>
          <a:bodyPr anchor="ctr">
            <a:noAutofit/>
          </a:bodyPr>
          <a:lstStyle/>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1 – Pupils can stop and pass the ball in isolation with consistency (4/5 times out of 5 at 5m distance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Pupils can stop and pass the ball in a conditioned game scenario with moderate consistency (2/3 times out of 5 – Tennis/Hockey ball)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pupils use teaching points to help others improve their technique?</a:t>
            </a:r>
          </a:p>
        </p:txBody>
      </p:sp>
      <p:sp>
        <p:nvSpPr>
          <p:cNvPr id="20" name="TextBox 13"/>
          <p:cNvSpPr txBox="1">
            <a:spLocks noChangeArrowheads="1"/>
          </p:cNvSpPr>
          <p:nvPr/>
        </p:nvSpPr>
        <p:spPr bwMode="auto">
          <a:xfrm>
            <a:off x="179388" y="2332757"/>
            <a:ext cx="878522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 </a:t>
            </a:r>
            <a:r>
              <a:rPr lang="en-GB" altLang="en-US" sz="1600" dirty="0">
                <a:latin typeface="Tw Cen MT Condensed" pitchFamily="34" charset="0"/>
              </a:rPr>
              <a:t> 1 (</a:t>
            </a:r>
            <a:r>
              <a:rPr lang="en-GB" altLang="en-US" sz="1600" dirty="0">
                <a:latin typeface="Tw Cen MT Condensed" panose="020B0606020104020203" pitchFamily="34" charset="0"/>
                <a:cs typeface="Narkisim" pitchFamily="34" charset="-79"/>
              </a:rPr>
              <a:t>Utilise changes of direction, speed &amp; level during performances/competition to succeed). </a:t>
            </a:r>
            <a:r>
              <a:rPr lang="en-GB" altLang="en-US" sz="1600" dirty="0">
                <a:latin typeface="Tw Cen MT Condensed" pitchFamily="34" charset="0"/>
              </a:rPr>
              <a:t>2 (</a:t>
            </a:r>
            <a:r>
              <a:rPr lang="en-GB" altLang="en-US" sz="1600" dirty="0">
                <a:latin typeface="Tw Cen MT Condensed" panose="020B0606020104020203" pitchFamily="34" charset="0"/>
                <a:cs typeface="Narkisim" pitchFamily="34" charset="-79"/>
              </a:rPr>
              <a:t>Select and utilise appropriate tactics and techniques to cause problems for opponents). 5 (Displays an understanding of fair play, working well with others and leading a small group). </a:t>
            </a:r>
          </a:p>
        </p:txBody>
      </p:sp>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0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4579</Words>
  <Application>Microsoft Office PowerPoint</Application>
  <PresentationFormat>On-screen Show (4:3)</PresentationFormat>
  <Paragraphs>302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50</cp:revision>
  <dcterms:created xsi:type="dcterms:W3CDTF">2016-12-02T13:20:59Z</dcterms:created>
  <dcterms:modified xsi:type="dcterms:W3CDTF">2024-01-18T11:18:46Z</dcterms:modified>
</cp:coreProperties>
</file>